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AFFA92-D700-4276-BA3D-FD98723D36D0}">
  <a:tblStyle styleId="{EAAFFA92-D700-4276-BA3D-FD98723D36D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Vqvd6mhat8"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lp-NY8Fb-I"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c713f546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37c713f546e_0_0: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a27fc1a48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7a27fc1a48_0_5: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c713f546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1" name="Google Shape;181;g37c713f546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7c713f546e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37c713f546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c713f546e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37c713f546e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c713f546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7c713f546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u="sng">
                <a:solidFill>
                  <a:schemeClr val="hlink"/>
                </a:solidFill>
                <a:hlinkClick r:id="rId2"/>
              </a:rPr>
              <a:t>https://www.youtube.com/watch?v=zVqvd6mhat8</a:t>
            </a:r>
            <a:r>
              <a:rPr lang="en-GB"/>
              <a:t> </a:t>
            </a:r>
            <a:endParaRPr/>
          </a:p>
          <a:p>
            <a:pPr indent="0" lvl="0" marL="0" rtl="0" algn="l">
              <a:lnSpc>
                <a:spcPct val="100000"/>
              </a:lnSpc>
              <a:spcBef>
                <a:spcPts val="0"/>
              </a:spcBef>
              <a:spcAft>
                <a:spcPts val="0"/>
              </a:spcAft>
              <a:buSzPts val="1400"/>
              <a:buNone/>
            </a:pPr>
            <a:r>
              <a:rPr lang="en-GB"/>
              <a:t>Open up discussion with the class about what they thought/how they felt listening to this piece of music. Have they heard anything like this before? Where? What sounds did they like the best? Why? Etc. </a:t>
            </a:r>
            <a:endParaRPr/>
          </a:p>
        </p:txBody>
      </p:sp>
      <p:sp>
        <p:nvSpPr>
          <p:cNvPr id="207" name="Google Shape;207;g37c713f546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c713f546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3" name="Google Shape;213;g37c713f546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c713f546e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22" name="Google Shape;222;g37c713f546e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c713f546e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37c713f546e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a27fc1a48_0_6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u="sng">
                <a:solidFill>
                  <a:schemeClr val="hlink"/>
                </a:solidFill>
                <a:hlinkClick r:id="rId2"/>
              </a:rPr>
              <a:t>https://www.youtube.com/watch?v=slp-NY8Fb-I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9" name="Google Shape;239;g37a27fc1a48_0_6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a27fc1a48_0_7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7a27fc1a48_0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a27fc1a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8" name="Google Shape;98;g37a27fc1a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7a27fc1a48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7a27fc1a48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a27fc1a48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84" name="Google Shape;284;g37a27fc1a48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7c713f546e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2" name="Google Shape;292;g37c713f546e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a27fc1a48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7a27fc1a48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7c713f546e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37c713f546e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c713f546e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37c713f546e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c713f546e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37c713f546e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7c713f546e_0_3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37c713f546e_0_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c713f546e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1" name="Google Shape;351;g37c713f546e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c713f546e_0_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7" name="Google Shape;357;g37c713f546e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a27fc1a48_0_583: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7a27fc1a48_0_583: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7a27fc1a48_0_583: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c713f546e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37c713f546e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c713f546e_0_5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37c713f546e_0_5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7c713f546e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Students complete the sheet in pairs while listening to the piece</a:t>
            </a:r>
            <a:endParaRPr/>
          </a:p>
        </p:txBody>
      </p:sp>
      <p:sp>
        <p:nvSpPr>
          <p:cNvPr id="387" name="Google Shape;387;g37c713f546e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c713f546e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g37c713f546e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c713f546e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5" name="Google Shape;405;g37c713f546e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7c713f546e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1" name="Google Shape;411;g37c713f546e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c713f546e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37c713f546e_0_538: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a27fc1a48_0_592: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7a27fc1a48_0_59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7a27fc1a48_0_59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a27fc1a48_0_601: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7a27fc1a48_0_601: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7a27fc1a48_0_601: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a27fc1a48_0_610: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7a27fc1a48_0_610: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37a27fc1a48_0_610: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a27fc1a48_0_652: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7a27fc1a48_0_65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7a27fc1a48_0_65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a27fc1a48_0_671:notes"/>
          <p:cNvSpPr/>
          <p:nvPr>
            <p:ph idx="2" type="sldImg"/>
          </p:nvPr>
        </p:nvSpPr>
        <p:spPr>
          <a:xfrm>
            <a:off x="425128" y="1143550"/>
            <a:ext cx="6007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37a27fc1a48_0_671: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37a27fc1a48_0_671: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a27fc1a48_0_6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a27fc1a48_0_620: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49074" l="-150" r="150" t="20718"/>
          <a:stretch/>
        </p:blipFill>
        <p:spPr>
          <a:xfrm>
            <a:off x="-13654" y="-36850"/>
            <a:ext cx="9149213" cy="1658205"/>
          </a:xfrm>
          <a:prstGeom prst="rect">
            <a:avLst/>
          </a:prstGeom>
          <a:noFill/>
          <a:ln>
            <a:noFill/>
          </a:ln>
        </p:spPr>
      </p:pic>
      <p:grpSp>
        <p:nvGrpSpPr>
          <p:cNvPr id="58" name="Google Shape;58;p14"/>
          <p:cNvGrpSpPr/>
          <p:nvPr/>
        </p:nvGrpSpPr>
        <p:grpSpPr>
          <a:xfrm>
            <a:off x="0" y="2"/>
            <a:ext cx="674688" cy="5143500"/>
            <a:chOff x="0" y="0"/>
            <a:chExt cx="1349375" cy="10287000"/>
          </a:xfrm>
        </p:grpSpPr>
        <p:sp>
          <p:nvSpPr>
            <p:cNvPr id="59" name="Google Shape;59;p14"/>
            <p:cNvSpPr/>
            <p:nvPr/>
          </p:nvSpPr>
          <p:spPr>
            <a:xfrm>
              <a:off x="306388" y="5513388"/>
              <a:ext cx="1042988" cy="4773613"/>
            </a:xfrm>
            <a:custGeom>
              <a:rect b="b" l="l" r="r" t="t"/>
              <a:pathLst>
                <a:path extrusionOk="0" h="3007" w="657">
                  <a:moveTo>
                    <a:pt x="657" y="3007"/>
                  </a:moveTo>
                  <a:lnTo>
                    <a:pt x="0" y="3007"/>
                  </a:lnTo>
                  <a:lnTo>
                    <a:pt x="0" y="0"/>
                  </a:lnTo>
                  <a:lnTo>
                    <a:pt x="180" y="0"/>
                  </a:lnTo>
                  <a:lnTo>
                    <a:pt x="657" y="3007"/>
                  </a:lnTo>
                  <a:close/>
                </a:path>
              </a:pathLst>
            </a:custGeom>
            <a:solidFill>
              <a:srgbClr val="F8A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sp>
          <p:nvSpPr>
            <p:cNvPr id="60" name="Google Shape;60;p14"/>
            <p:cNvSpPr/>
            <p:nvPr/>
          </p:nvSpPr>
          <p:spPr>
            <a:xfrm>
              <a:off x="0" y="0"/>
              <a:ext cx="1017588" cy="10287000"/>
            </a:xfrm>
            <a:custGeom>
              <a:rect b="b" l="l" r="r" t="t"/>
              <a:pathLst>
                <a:path extrusionOk="0" h="6480" w="641">
                  <a:moveTo>
                    <a:pt x="641" y="6480"/>
                  </a:moveTo>
                  <a:lnTo>
                    <a:pt x="0" y="6480"/>
                  </a:lnTo>
                  <a:lnTo>
                    <a:pt x="0" y="0"/>
                  </a:lnTo>
                  <a:lnTo>
                    <a:pt x="176" y="0"/>
                  </a:lnTo>
                  <a:lnTo>
                    <a:pt x="641" y="6480"/>
                  </a:lnTo>
                  <a:close/>
                </a:path>
              </a:pathLst>
            </a:custGeom>
            <a:solidFill>
              <a:srgbClr val="0B194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grpSp>
      <p:pic>
        <p:nvPicPr>
          <p:cNvPr id="61" name="Google Shape;61;p14"/>
          <p:cNvPicPr preferRelativeResize="0"/>
          <p:nvPr/>
        </p:nvPicPr>
        <p:blipFill rotWithShape="1">
          <a:blip r:embed="rId3">
            <a:alphaModFix/>
          </a:blip>
          <a:srcRect b="0" l="0" r="0" t="0"/>
          <a:stretch/>
        </p:blipFill>
        <p:spPr>
          <a:xfrm>
            <a:off x="6774184" y="4521923"/>
            <a:ext cx="1734805" cy="424419"/>
          </a:xfrm>
          <a:prstGeom prst="rect">
            <a:avLst/>
          </a:prstGeom>
          <a:noFill/>
          <a:ln>
            <a:noFill/>
          </a:ln>
        </p:spPr>
      </p:pic>
      <p:cxnSp>
        <p:nvCxnSpPr>
          <p:cNvPr id="62" name="Google Shape;62;p14"/>
          <p:cNvCxnSpPr/>
          <p:nvPr/>
        </p:nvCxnSpPr>
        <p:spPr>
          <a:xfrm flipH="1">
            <a:off x="1089078" y="4787605"/>
            <a:ext cx="5492700" cy="15000"/>
          </a:xfrm>
          <a:prstGeom prst="straightConnector1">
            <a:avLst/>
          </a:prstGeom>
          <a:noFill/>
          <a:ln cap="flat" cmpd="sng" w="9525">
            <a:solidFill>
              <a:srgbClr val="444444"/>
            </a:solidFill>
            <a:prstDash val="solid"/>
            <a:miter lim="800000"/>
            <a:headEnd len="sm" w="sm" type="none"/>
            <a:tailEnd len="sm" w="sm" type="none"/>
          </a:ln>
        </p:spPr>
      </p:cxnSp>
      <p:sp>
        <p:nvSpPr>
          <p:cNvPr id="63" name="Google Shape;63;p14"/>
          <p:cNvSpPr txBox="1"/>
          <p:nvPr>
            <p:ph type="ctrTitle"/>
          </p:nvPr>
        </p:nvSpPr>
        <p:spPr>
          <a:xfrm>
            <a:off x="1089059" y="2582595"/>
            <a:ext cx="7326300" cy="4455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B1944"/>
              </a:buClr>
              <a:buSzPts val="3600"/>
              <a:buFont typeface="Arial"/>
              <a:buNone/>
              <a:defRPr b="1" sz="3600">
                <a:solidFill>
                  <a:srgbClr val="0B194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subTitle"/>
          </p:nvPr>
        </p:nvSpPr>
        <p:spPr>
          <a:xfrm>
            <a:off x="1089059" y="3172141"/>
            <a:ext cx="7326300" cy="674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2700"/>
              <a:buNone/>
              <a:defRPr sz="2700">
                <a:solidFill>
                  <a:srgbClr val="F8AC00"/>
                </a:solidFill>
              </a:defRPr>
            </a:lvl1pPr>
            <a:lvl2pPr lvl="1" algn="ctr">
              <a:lnSpc>
                <a:spcPct val="90000"/>
              </a:lnSpc>
              <a:spcBef>
                <a:spcPts val="375"/>
              </a:spcBef>
              <a:spcAft>
                <a:spcPts val="0"/>
              </a:spcAft>
              <a:buSzPts val="1200"/>
              <a:buNone/>
              <a:defRPr sz="1500"/>
            </a:lvl2pPr>
            <a:lvl3pPr lvl="2" algn="ctr">
              <a:lnSpc>
                <a:spcPct val="90000"/>
              </a:lnSpc>
              <a:spcBef>
                <a:spcPts val="375"/>
              </a:spcBef>
              <a:spcAft>
                <a:spcPts val="0"/>
              </a:spcAft>
              <a:buSzPts val="1080"/>
              <a:buNone/>
              <a:defRPr sz="1350"/>
            </a:lvl3pPr>
            <a:lvl4pPr lvl="3" algn="ctr">
              <a:lnSpc>
                <a:spcPct val="90000"/>
              </a:lnSpc>
              <a:spcBef>
                <a:spcPts val="375"/>
              </a:spcBef>
              <a:spcAft>
                <a:spcPts val="0"/>
              </a:spcAft>
              <a:buSzPts val="960"/>
              <a:buNone/>
              <a:defRPr sz="1200"/>
            </a:lvl4pPr>
            <a:lvl5pPr lvl="4" algn="ctr">
              <a:lnSpc>
                <a:spcPct val="90000"/>
              </a:lnSpc>
              <a:spcBef>
                <a:spcPts val="375"/>
              </a:spcBef>
              <a:spcAft>
                <a:spcPts val="0"/>
              </a:spcAft>
              <a:buSzPts val="96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65" name="Google Shape;65;p14"/>
          <p:cNvSpPr txBox="1"/>
          <p:nvPr>
            <p:ph idx="2" type="body"/>
          </p:nvPr>
        </p:nvSpPr>
        <p:spPr>
          <a:xfrm>
            <a:off x="1089061" y="3844980"/>
            <a:ext cx="3914700" cy="220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300"/>
              <a:buNone/>
              <a:defRPr b="1" sz="1300">
                <a:solidFill>
                  <a:srgbClr val="0B1944"/>
                </a:solidFill>
              </a:defRPr>
            </a:lvl1pPr>
            <a:lvl2pPr indent="-228600" lvl="1" marL="914400" algn="l">
              <a:lnSpc>
                <a:spcPct val="90000"/>
              </a:lnSpc>
              <a:spcBef>
                <a:spcPts val="375"/>
              </a:spcBef>
              <a:spcAft>
                <a:spcPts val="0"/>
              </a:spcAft>
              <a:buSzPts val="1920"/>
              <a:buNone/>
              <a:defRPr/>
            </a:lvl2pPr>
            <a:lvl3pPr indent="-228600" lvl="2" marL="1371600" algn="l">
              <a:lnSpc>
                <a:spcPct val="90000"/>
              </a:lnSpc>
              <a:spcBef>
                <a:spcPts val="375"/>
              </a:spcBef>
              <a:spcAft>
                <a:spcPts val="0"/>
              </a:spcAft>
              <a:buSzPts val="1600"/>
              <a:buNone/>
              <a:defRPr/>
            </a:lvl3pPr>
            <a:lvl4pPr indent="-228600" lvl="3" marL="1828800" algn="l">
              <a:lnSpc>
                <a:spcPct val="90000"/>
              </a:lnSpc>
              <a:spcBef>
                <a:spcPts val="375"/>
              </a:spcBef>
              <a:spcAft>
                <a:spcPts val="0"/>
              </a:spcAft>
              <a:buSzPts val="1440"/>
              <a:buNone/>
              <a:defRPr/>
            </a:lvl4pPr>
            <a:lvl5pPr indent="-228600" lvl="4" marL="2286000" algn="l">
              <a:lnSpc>
                <a:spcPct val="90000"/>
              </a:lnSpc>
              <a:spcBef>
                <a:spcPts val="375"/>
              </a:spcBef>
              <a:spcAft>
                <a:spcPts val="0"/>
              </a:spcAft>
              <a:buSzPts val="144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14"/>
          <p:cNvSpPr txBox="1"/>
          <p:nvPr>
            <p:ph idx="3" type="body"/>
          </p:nvPr>
        </p:nvSpPr>
        <p:spPr>
          <a:xfrm>
            <a:off x="1089061" y="4066571"/>
            <a:ext cx="3914700" cy="220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300"/>
              <a:buNone/>
              <a:defRPr b="0" sz="1300">
                <a:solidFill>
                  <a:srgbClr val="0B1944"/>
                </a:solidFill>
              </a:defRPr>
            </a:lvl1pPr>
            <a:lvl2pPr indent="-228600" lvl="1" marL="914400" algn="l">
              <a:lnSpc>
                <a:spcPct val="90000"/>
              </a:lnSpc>
              <a:spcBef>
                <a:spcPts val="375"/>
              </a:spcBef>
              <a:spcAft>
                <a:spcPts val="0"/>
              </a:spcAft>
              <a:buSzPts val="1920"/>
              <a:buNone/>
              <a:defRPr/>
            </a:lvl2pPr>
            <a:lvl3pPr indent="-228600" lvl="2" marL="1371600" algn="l">
              <a:lnSpc>
                <a:spcPct val="90000"/>
              </a:lnSpc>
              <a:spcBef>
                <a:spcPts val="375"/>
              </a:spcBef>
              <a:spcAft>
                <a:spcPts val="0"/>
              </a:spcAft>
              <a:buSzPts val="1600"/>
              <a:buNone/>
              <a:defRPr/>
            </a:lvl3pPr>
            <a:lvl4pPr indent="-228600" lvl="3" marL="1828800" algn="l">
              <a:lnSpc>
                <a:spcPct val="90000"/>
              </a:lnSpc>
              <a:spcBef>
                <a:spcPts val="375"/>
              </a:spcBef>
              <a:spcAft>
                <a:spcPts val="0"/>
              </a:spcAft>
              <a:buSzPts val="1440"/>
              <a:buNone/>
              <a:defRPr/>
            </a:lvl4pPr>
            <a:lvl5pPr indent="-228600" lvl="4" marL="2286000" algn="l">
              <a:lnSpc>
                <a:spcPct val="90000"/>
              </a:lnSpc>
              <a:spcBef>
                <a:spcPts val="375"/>
              </a:spcBef>
              <a:spcAft>
                <a:spcPts val="0"/>
              </a:spcAft>
              <a:buSzPts val="144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7" name="Google Shape;67;p14"/>
          <p:cNvSpPr txBox="1"/>
          <p:nvPr>
            <p:ph idx="4" type="body"/>
          </p:nvPr>
        </p:nvSpPr>
        <p:spPr>
          <a:xfrm>
            <a:off x="1089061" y="2179609"/>
            <a:ext cx="3914700" cy="130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000"/>
              <a:buNone/>
              <a:defRPr b="0" sz="1000">
                <a:solidFill>
                  <a:srgbClr val="444444"/>
                </a:solidFill>
              </a:defRPr>
            </a:lvl1pPr>
            <a:lvl2pPr indent="-228600" lvl="1" marL="914400" algn="l">
              <a:lnSpc>
                <a:spcPct val="90000"/>
              </a:lnSpc>
              <a:spcBef>
                <a:spcPts val="375"/>
              </a:spcBef>
              <a:spcAft>
                <a:spcPts val="0"/>
              </a:spcAft>
              <a:buSzPts val="1920"/>
              <a:buNone/>
              <a:defRPr/>
            </a:lvl2pPr>
            <a:lvl3pPr indent="-228600" lvl="2" marL="1371600" algn="l">
              <a:lnSpc>
                <a:spcPct val="90000"/>
              </a:lnSpc>
              <a:spcBef>
                <a:spcPts val="375"/>
              </a:spcBef>
              <a:spcAft>
                <a:spcPts val="0"/>
              </a:spcAft>
              <a:buSzPts val="1600"/>
              <a:buNone/>
              <a:defRPr/>
            </a:lvl3pPr>
            <a:lvl4pPr indent="-228600" lvl="3" marL="1828800" algn="l">
              <a:lnSpc>
                <a:spcPct val="90000"/>
              </a:lnSpc>
              <a:spcBef>
                <a:spcPts val="375"/>
              </a:spcBef>
              <a:spcAft>
                <a:spcPts val="0"/>
              </a:spcAft>
              <a:buSzPts val="1440"/>
              <a:buNone/>
              <a:defRPr/>
            </a:lvl4pPr>
            <a:lvl5pPr indent="-228600" lvl="4" marL="2286000" algn="l">
              <a:lnSpc>
                <a:spcPct val="90000"/>
              </a:lnSpc>
              <a:spcBef>
                <a:spcPts val="375"/>
              </a:spcBef>
              <a:spcAft>
                <a:spcPts val="0"/>
              </a:spcAft>
              <a:buSzPts val="144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68" name="Shape 68"/>
        <p:cNvGrpSpPr/>
        <p:nvPr/>
      </p:nvGrpSpPr>
      <p:grpSpPr>
        <a:xfrm>
          <a:off x="0" y="0"/>
          <a:ext cx="0" cy="0"/>
          <a:chOff x="0" y="0"/>
          <a:chExt cx="0" cy="0"/>
        </a:xfrm>
      </p:grpSpPr>
      <p:sp>
        <p:nvSpPr>
          <p:cNvPr id="69" name="Google Shape;69;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2" name="Google Shape;72;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3" name="Google Shape;73;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4" name="Shape 74"/>
        <p:cNvGrpSpPr/>
        <p:nvPr/>
      </p:nvGrpSpPr>
      <p:grpSpPr>
        <a:xfrm>
          <a:off x="0" y="0"/>
          <a:ext cx="0" cy="0"/>
          <a:chOff x="0" y="0"/>
          <a:chExt cx="0" cy="0"/>
        </a:xfrm>
      </p:grpSpPr>
      <p:sp>
        <p:nvSpPr>
          <p:cNvPr id="75" name="Google Shape;75;p16"/>
          <p:cNvSpPr txBox="1"/>
          <p:nvPr>
            <p:ph type="title"/>
          </p:nvPr>
        </p:nvSpPr>
        <p:spPr>
          <a:xfrm>
            <a:off x="1089061" y="1"/>
            <a:ext cx="7614300" cy="104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0B1944"/>
              </a:buClr>
              <a:buSzPts val="3300"/>
              <a:buFont typeface="Arial"/>
              <a:buNone/>
              <a:defRPr b="1">
                <a:solidFill>
                  <a:srgbClr val="0B194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a:off x="1089061" y="1369219"/>
            <a:ext cx="7614300" cy="2831100"/>
          </a:xfrm>
          <a:prstGeom prst="rect">
            <a:avLst/>
          </a:prstGeom>
          <a:noFill/>
          <a:ln>
            <a:noFill/>
          </a:ln>
        </p:spPr>
        <p:txBody>
          <a:bodyPr anchorCtr="0" anchor="t" bIns="0" lIns="0" spcFirstLastPara="1" rIns="0" wrap="square" tIns="0">
            <a:normAutofit/>
          </a:bodyPr>
          <a:lstStyle>
            <a:lvl1pPr indent="-400050" lvl="0" marL="457200" algn="l">
              <a:lnSpc>
                <a:spcPct val="90000"/>
              </a:lnSpc>
              <a:spcBef>
                <a:spcPts val="750"/>
              </a:spcBef>
              <a:spcAft>
                <a:spcPts val="0"/>
              </a:spcAft>
              <a:buClr>
                <a:srgbClr val="F8AC00"/>
              </a:buClr>
              <a:buSzPts val="2700"/>
              <a:buChar char="•"/>
              <a:defRPr sz="2700">
                <a:solidFill>
                  <a:srgbClr val="444444"/>
                </a:solidFill>
              </a:defRPr>
            </a:lvl1pPr>
            <a:lvl2pPr indent="-350519" lvl="1" marL="914400" algn="l">
              <a:lnSpc>
                <a:spcPct val="90000"/>
              </a:lnSpc>
              <a:spcBef>
                <a:spcPts val="375"/>
              </a:spcBef>
              <a:spcAft>
                <a:spcPts val="0"/>
              </a:spcAft>
              <a:buClr>
                <a:srgbClr val="F8AC00"/>
              </a:buClr>
              <a:buSzPts val="1920"/>
              <a:buFont typeface="Noto Sans Symbols"/>
              <a:buChar char="▪"/>
              <a:defRPr sz="2400">
                <a:solidFill>
                  <a:srgbClr val="444444"/>
                </a:solidFill>
              </a:defRPr>
            </a:lvl2pPr>
            <a:lvl3pPr indent="-330200" lvl="2" marL="1371600" algn="l">
              <a:lnSpc>
                <a:spcPct val="90000"/>
              </a:lnSpc>
              <a:spcBef>
                <a:spcPts val="375"/>
              </a:spcBef>
              <a:spcAft>
                <a:spcPts val="0"/>
              </a:spcAft>
              <a:buClr>
                <a:srgbClr val="F8AC00"/>
              </a:buClr>
              <a:buSzPts val="1600"/>
              <a:buFont typeface="Noto Sans Symbols"/>
              <a:buChar char="▪"/>
              <a:defRPr sz="2000">
                <a:solidFill>
                  <a:srgbClr val="444444"/>
                </a:solidFill>
              </a:defRPr>
            </a:lvl3pPr>
            <a:lvl4pPr indent="-320039" lvl="3" marL="1828800" algn="l">
              <a:lnSpc>
                <a:spcPct val="90000"/>
              </a:lnSpc>
              <a:spcBef>
                <a:spcPts val="375"/>
              </a:spcBef>
              <a:spcAft>
                <a:spcPts val="0"/>
              </a:spcAft>
              <a:buClr>
                <a:srgbClr val="F8AC00"/>
              </a:buClr>
              <a:buSzPts val="1440"/>
              <a:buFont typeface="Noto Sans Symbols"/>
              <a:buChar char="▪"/>
              <a:defRPr sz="1800">
                <a:solidFill>
                  <a:srgbClr val="444444"/>
                </a:solidFill>
              </a:defRPr>
            </a:lvl4pPr>
            <a:lvl5pPr indent="-320039" lvl="4" marL="2286000" algn="l">
              <a:lnSpc>
                <a:spcPct val="90000"/>
              </a:lnSpc>
              <a:spcBef>
                <a:spcPts val="375"/>
              </a:spcBef>
              <a:spcAft>
                <a:spcPts val="0"/>
              </a:spcAft>
              <a:buClr>
                <a:srgbClr val="F8AC00"/>
              </a:buClr>
              <a:buSzPts val="1440"/>
              <a:buFont typeface="Noto Sans Symbols"/>
              <a:buChar char="▪"/>
              <a:defRPr sz="1800">
                <a:solidFill>
                  <a:srgbClr val="444444"/>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77" name="Google Shape;77;p16"/>
          <p:cNvGrpSpPr/>
          <p:nvPr/>
        </p:nvGrpSpPr>
        <p:grpSpPr>
          <a:xfrm>
            <a:off x="0" y="2"/>
            <a:ext cx="674688" cy="5143500"/>
            <a:chOff x="0" y="0"/>
            <a:chExt cx="1349375" cy="10287000"/>
          </a:xfrm>
        </p:grpSpPr>
        <p:sp>
          <p:nvSpPr>
            <p:cNvPr id="78" name="Google Shape;78;p16"/>
            <p:cNvSpPr/>
            <p:nvPr/>
          </p:nvSpPr>
          <p:spPr>
            <a:xfrm>
              <a:off x="306388" y="5513388"/>
              <a:ext cx="1042988" cy="4773613"/>
            </a:xfrm>
            <a:custGeom>
              <a:rect b="b" l="l" r="r" t="t"/>
              <a:pathLst>
                <a:path extrusionOk="0" h="3007" w="657">
                  <a:moveTo>
                    <a:pt x="657" y="3007"/>
                  </a:moveTo>
                  <a:lnTo>
                    <a:pt x="0" y="3007"/>
                  </a:lnTo>
                  <a:lnTo>
                    <a:pt x="0" y="0"/>
                  </a:lnTo>
                  <a:lnTo>
                    <a:pt x="180" y="0"/>
                  </a:lnTo>
                  <a:lnTo>
                    <a:pt x="657" y="3007"/>
                  </a:lnTo>
                  <a:close/>
                </a:path>
              </a:pathLst>
            </a:custGeom>
            <a:solidFill>
              <a:srgbClr val="F8A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sp>
          <p:nvSpPr>
            <p:cNvPr id="79" name="Google Shape;79;p16"/>
            <p:cNvSpPr/>
            <p:nvPr/>
          </p:nvSpPr>
          <p:spPr>
            <a:xfrm>
              <a:off x="0" y="0"/>
              <a:ext cx="1017588" cy="10287000"/>
            </a:xfrm>
            <a:custGeom>
              <a:rect b="b" l="l" r="r" t="t"/>
              <a:pathLst>
                <a:path extrusionOk="0" h="6480" w="641">
                  <a:moveTo>
                    <a:pt x="641" y="6480"/>
                  </a:moveTo>
                  <a:lnTo>
                    <a:pt x="0" y="6480"/>
                  </a:lnTo>
                  <a:lnTo>
                    <a:pt x="0" y="0"/>
                  </a:lnTo>
                  <a:lnTo>
                    <a:pt x="176" y="0"/>
                  </a:lnTo>
                  <a:lnTo>
                    <a:pt x="641" y="6480"/>
                  </a:lnTo>
                  <a:close/>
                </a:path>
              </a:pathLst>
            </a:custGeom>
            <a:solidFill>
              <a:srgbClr val="0B194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grpSp>
      <p:pic>
        <p:nvPicPr>
          <p:cNvPr id="80" name="Google Shape;80;p16"/>
          <p:cNvPicPr preferRelativeResize="0"/>
          <p:nvPr/>
        </p:nvPicPr>
        <p:blipFill rotWithShape="1">
          <a:blip r:embed="rId2">
            <a:alphaModFix/>
          </a:blip>
          <a:srcRect b="0" l="0" r="0" t="0"/>
          <a:stretch/>
        </p:blipFill>
        <p:spPr>
          <a:xfrm>
            <a:off x="6774184" y="4521923"/>
            <a:ext cx="1734805" cy="424419"/>
          </a:xfrm>
          <a:prstGeom prst="rect">
            <a:avLst/>
          </a:prstGeom>
          <a:noFill/>
          <a:ln>
            <a:noFill/>
          </a:ln>
        </p:spPr>
      </p:pic>
      <p:cxnSp>
        <p:nvCxnSpPr>
          <p:cNvPr id="81" name="Google Shape;81;p16"/>
          <p:cNvCxnSpPr/>
          <p:nvPr/>
        </p:nvCxnSpPr>
        <p:spPr>
          <a:xfrm flipH="1">
            <a:off x="1089078" y="4787605"/>
            <a:ext cx="5492700" cy="15000"/>
          </a:xfrm>
          <a:prstGeom prst="straightConnector1">
            <a:avLst/>
          </a:prstGeom>
          <a:noFill/>
          <a:ln cap="flat" cmpd="sng" w="9525">
            <a:solidFill>
              <a:srgbClr val="444444"/>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82" name="Shape 82"/>
        <p:cNvGrpSpPr/>
        <p:nvPr/>
      </p:nvGrpSpPr>
      <p:grpSpPr>
        <a:xfrm>
          <a:off x="0" y="0"/>
          <a:ext cx="0" cy="0"/>
          <a:chOff x="0" y="0"/>
          <a:chExt cx="0" cy="0"/>
        </a:xfrm>
      </p:grpSpPr>
      <p:sp>
        <p:nvSpPr>
          <p:cNvPr id="83" name="Google Shape;83;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5" name="Google Shape;8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6" name="Google Shape;8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7" name="Google Shape;8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www.youtube.com/watch?v=3Kcdme8DL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www.youtube.com/watch?v=llF3g5tg89A" TargetMode="External"/><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www.youtube.com/watch?v=zVqvd6mhat8"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www.youtube.com/watch?v=FiRtNlfVo-Q" TargetMode="External"/><Relationship Id="rId4" Type="http://schemas.openxmlformats.org/officeDocument/2006/relationships/image" Target="../media/image22.jpg"/><Relationship Id="rId5" Type="http://schemas.openxmlformats.org/officeDocument/2006/relationships/hyperlink" Target="http://www.youtube.com/watch?v=r31oe7Sm0vI" TargetMode="External"/><Relationship Id="rId6"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40.png"/><Relationship Id="rId7" Type="http://schemas.openxmlformats.org/officeDocument/2006/relationships/hyperlink" Target="http://www.youtube.com/watch?v=RzoO756PvL8" TargetMode="External"/><Relationship Id="rId8"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26.jpg"/><Relationship Id="rId5" Type="http://schemas.openxmlformats.org/officeDocument/2006/relationships/image" Target="../media/image29.png"/><Relationship Id="rId6" Type="http://schemas.openxmlformats.org/officeDocument/2006/relationships/image" Target="../media/image40.png"/><Relationship Id="rId7" Type="http://schemas.openxmlformats.org/officeDocument/2006/relationships/image" Target="../media/image12.png"/><Relationship Id="rId8" Type="http://schemas.openxmlformats.org/officeDocument/2006/relationships/hyperlink" Target="http://www.youtube.com/watch?v=r5gac_eVFa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www.youtube.com/watch?v=bBawmitub64" TargetMode="Externa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hyperlink" Target="http://www.youtube.com/watch?v=r5gac_eVFa8" TargetMode="External"/><Relationship Id="rId7"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drive.google.com/file/d/1YAZ3vZByGMJ60Yotnt2UN2wcaBvTJZTL/view" TargetMode="External"/><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38.jpg"/><Relationship Id="rId5" Type="http://schemas.openxmlformats.org/officeDocument/2006/relationships/image" Target="../media/image29.png"/><Relationship Id="rId6" Type="http://schemas.openxmlformats.org/officeDocument/2006/relationships/image" Target="../media/image40.png"/><Relationship Id="rId7" Type="http://schemas.openxmlformats.org/officeDocument/2006/relationships/image" Target="../media/image12.png"/><Relationship Id="rId8" Type="http://schemas.openxmlformats.org/officeDocument/2006/relationships/hyperlink" Target="http://www.youtube.com/watch?v=ewTdN0kFFL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hyperlink" Target="http://www.youtube.com/watch?v=ewTdN0kFFL0" TargetMode="External"/><Relationship Id="rId5" Type="http://schemas.openxmlformats.org/officeDocument/2006/relationships/image" Target="../media/image38.jpg"/><Relationship Id="rId6"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http://drive.google.com/file/d/1Cx27kJLqmlavKpCB8cp7lvJZSH1ayJjj/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hyperlink" Target="http://drive.google.com/file/d/1Cx27kJLqmlavKpCB8cp7lvJZSH1ayJjj/view" TargetMode="External"/><Relationship Id="rId5" Type="http://schemas.openxmlformats.org/officeDocument/2006/relationships/image" Target="../media/image1.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hyperlink" Target="http://www.youtube.com/watch?v=cXUXQSJCEso" TargetMode="External"/><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hyperlink" Target="http://www.youtube.com/watch?v=cXUXQSJCEso" TargetMode="External"/><Relationship Id="rId6"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nvSpPr>
        <p:spPr>
          <a:xfrm>
            <a:off x="1089061" y="4474940"/>
            <a:ext cx="2923200" cy="230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8AC00"/>
              </a:buClr>
              <a:buSzPts val="1000"/>
              <a:buFont typeface="Arial"/>
              <a:buNone/>
            </a:pPr>
            <a:r>
              <a:t/>
            </a:r>
            <a:endParaRPr b="0" i="0" sz="1000" u="none" cap="none" strike="noStrike">
              <a:solidFill>
                <a:srgbClr val="444444"/>
              </a:solidFill>
              <a:latin typeface="Arial"/>
              <a:ea typeface="Arial"/>
              <a:cs typeface="Arial"/>
              <a:sym typeface="Arial"/>
            </a:endParaRPr>
          </a:p>
        </p:txBody>
      </p:sp>
      <p:sp>
        <p:nvSpPr>
          <p:cNvPr id="93" name="Google Shape;93;p18"/>
          <p:cNvSpPr/>
          <p:nvPr/>
        </p:nvSpPr>
        <p:spPr>
          <a:xfrm>
            <a:off x="3013150" y="2571750"/>
            <a:ext cx="3429900" cy="124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lang="en-GB" sz="2800">
                <a:solidFill>
                  <a:schemeClr val="dk1"/>
                </a:solidFill>
              </a:rPr>
              <a:t>Anoushka Shankar</a:t>
            </a:r>
            <a:endParaRPr b="1"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lang="en-GB" sz="2800">
                <a:solidFill>
                  <a:schemeClr val="dk1"/>
                </a:solidFill>
              </a:rPr>
              <a:t>Autumn Term 2025</a:t>
            </a:r>
            <a:endParaRPr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i="1" lang="en-GB" sz="2800">
                <a:solidFill>
                  <a:schemeClr val="accent2"/>
                </a:solidFill>
              </a:rPr>
              <a:t>1981 - Current</a:t>
            </a:r>
            <a:r>
              <a:rPr b="1" i="1" lang="en-GB" sz="2800">
                <a:solidFill>
                  <a:schemeClr val="accent2"/>
                </a:solidFill>
              </a:rPr>
              <a:t> </a:t>
            </a:r>
            <a:endParaRPr b="1" i="1" sz="2800">
              <a:solidFill>
                <a:schemeClr val="accent2"/>
              </a:solidFill>
            </a:endParaRPr>
          </a:p>
          <a:p>
            <a:pPr indent="0" lvl="0" marL="0" marR="0" rtl="0" algn="ctr">
              <a:lnSpc>
                <a:spcPct val="100000"/>
              </a:lnSpc>
              <a:spcBef>
                <a:spcPts val="0"/>
              </a:spcBef>
              <a:spcAft>
                <a:spcPts val="0"/>
              </a:spcAft>
              <a:buClr>
                <a:srgbClr val="000000"/>
              </a:buClr>
              <a:buSzPts val="2800"/>
              <a:buFont typeface="Arial"/>
              <a:buNone/>
            </a:pPr>
            <a:r>
              <a:t/>
            </a:r>
            <a:endParaRPr b="1" i="1" sz="2800">
              <a:solidFill>
                <a:schemeClr val="accent2"/>
              </a:solidFill>
            </a:endParaRPr>
          </a:p>
        </p:txBody>
      </p:sp>
      <p:pic>
        <p:nvPicPr>
          <p:cNvPr id="94" name="Google Shape;94;p18" title="Screenshot 2025-09-02 08.59.07.png"/>
          <p:cNvPicPr preferRelativeResize="0"/>
          <p:nvPr/>
        </p:nvPicPr>
        <p:blipFill>
          <a:blip r:embed="rId3">
            <a:alphaModFix/>
          </a:blip>
          <a:stretch>
            <a:fillRect/>
          </a:stretch>
        </p:blipFill>
        <p:spPr>
          <a:xfrm>
            <a:off x="508075" y="2231675"/>
            <a:ext cx="2505075" cy="1685925"/>
          </a:xfrm>
          <a:prstGeom prst="rect">
            <a:avLst/>
          </a:prstGeom>
          <a:noFill/>
          <a:ln>
            <a:noFill/>
          </a:ln>
        </p:spPr>
      </p:pic>
      <p:pic>
        <p:nvPicPr>
          <p:cNvPr id="95" name="Google Shape;95;p18" title="Screenshot 2025-09-02 08.59.50.png"/>
          <p:cNvPicPr preferRelativeResize="0"/>
          <p:nvPr/>
        </p:nvPicPr>
        <p:blipFill>
          <a:blip r:embed="rId4">
            <a:alphaModFix/>
          </a:blip>
          <a:stretch>
            <a:fillRect/>
          </a:stretch>
        </p:blipFill>
        <p:spPr>
          <a:xfrm>
            <a:off x="6716400" y="1988775"/>
            <a:ext cx="2220250" cy="217172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nvSpPr>
        <p:spPr>
          <a:xfrm>
            <a:off x="1089061" y="4474940"/>
            <a:ext cx="2923200" cy="230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8AC00"/>
              </a:buClr>
              <a:buSzPts val="1000"/>
              <a:buFont typeface="Arial"/>
              <a:buNone/>
            </a:pPr>
            <a:r>
              <a:t/>
            </a:r>
            <a:endParaRPr b="0" i="0" sz="1000" u="none" cap="none" strike="noStrike">
              <a:solidFill>
                <a:srgbClr val="444444"/>
              </a:solidFill>
              <a:latin typeface="Arial"/>
              <a:ea typeface="Arial"/>
              <a:cs typeface="Arial"/>
              <a:sym typeface="Arial"/>
            </a:endParaRPr>
          </a:p>
        </p:txBody>
      </p:sp>
      <p:sp>
        <p:nvSpPr>
          <p:cNvPr id="177" name="Google Shape;177;p27"/>
          <p:cNvSpPr/>
          <p:nvPr/>
        </p:nvSpPr>
        <p:spPr>
          <a:xfrm>
            <a:off x="1285875" y="1969850"/>
            <a:ext cx="5293800" cy="1869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Autumn Term Composer - </a:t>
            </a:r>
            <a:r>
              <a:rPr b="1" lang="en-GB" sz="1100">
                <a:solidFill>
                  <a:schemeClr val="dk1"/>
                </a:solidFill>
                <a:latin typeface="Calibri"/>
                <a:ea typeface="Calibri"/>
                <a:cs typeface="Calibri"/>
                <a:sym typeface="Calibri"/>
              </a:rPr>
              <a:t> Anoushka Shankar (World Music - Indian Classical Fusion) </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b="1" lang="en-GB" sz="1100">
                <a:solidFill>
                  <a:schemeClr val="dk1"/>
                </a:solidFill>
                <a:latin typeface="Calibri"/>
                <a:ea typeface="Calibri"/>
                <a:cs typeface="Calibri"/>
                <a:sym typeface="Calibri"/>
              </a:rPr>
              <a:t>Age/Era:</a:t>
            </a:r>
            <a:r>
              <a:rPr lang="en-GB" sz="1100">
                <a:solidFill>
                  <a:schemeClr val="dk1"/>
                </a:solidFill>
                <a:latin typeface="Calibri"/>
                <a:ea typeface="Calibri"/>
                <a:cs typeface="Calibri"/>
                <a:sym typeface="Calibri"/>
              </a:rPr>
              <a:t> A world-renowned sitar player and composer, born in 1981, who blends traditional Indian classical music with various global genres like flamenco and jazz.</a:t>
            </a:r>
            <a:endParaRPr sz="1100">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Listening Example </a:t>
            </a:r>
            <a:r>
              <a:rPr lang="en-GB" sz="1100" u="sng">
                <a:solidFill>
                  <a:srgbClr val="1155CC"/>
                </a:solidFill>
                <a:latin typeface="Calibri"/>
                <a:ea typeface="Calibri"/>
                <a:cs typeface="Calibri"/>
                <a:sym typeface="Calibri"/>
                <a:hlinkClick r:id="rId3">
                  <a:extLst>
                    <a:ext uri="{A12FA001-AC4F-418D-AE19-62706E023703}">
                      <ahyp:hlinkClr val="tx"/>
                    </a:ext>
                  </a:extLst>
                </a:hlinkClick>
              </a:rPr>
              <a:t>https://www.youtube.com/watch?v=3Kcdme8DLTs</a:t>
            </a: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Date of Birth:</a:t>
            </a:r>
            <a:r>
              <a:rPr lang="en-GB" sz="1100">
                <a:solidFill>
                  <a:schemeClr val="dk1"/>
                </a:solidFill>
                <a:latin typeface="Calibri"/>
                <a:ea typeface="Calibri"/>
                <a:cs typeface="Calibri"/>
                <a:sym typeface="Calibri"/>
              </a:rPr>
              <a:t> 9th June 1981 / </a:t>
            </a:r>
            <a:r>
              <a:rPr b="1" lang="en-GB" sz="1100">
                <a:solidFill>
                  <a:schemeClr val="dk1"/>
                </a:solidFill>
                <a:latin typeface="Calibri"/>
                <a:ea typeface="Calibri"/>
                <a:cs typeface="Calibri"/>
                <a:sym typeface="Calibri"/>
              </a:rPr>
              <a:t>Birth Location:</a:t>
            </a:r>
            <a:r>
              <a:rPr lang="en-GB" sz="1100">
                <a:solidFill>
                  <a:schemeClr val="dk1"/>
                </a:solidFill>
                <a:latin typeface="Calibri"/>
                <a:ea typeface="Calibri"/>
                <a:cs typeface="Calibri"/>
                <a:sym typeface="Calibri"/>
              </a:rPr>
              <a:t> London, England</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Nationality:</a:t>
            </a:r>
            <a:r>
              <a:rPr lang="en-GB" sz="1100">
                <a:solidFill>
                  <a:schemeClr val="dk1"/>
                </a:solidFill>
                <a:latin typeface="Calibri"/>
                <a:ea typeface="Calibri"/>
                <a:cs typeface="Calibri"/>
                <a:sym typeface="Calibri"/>
              </a:rPr>
              <a:t> British / Indian</a:t>
            </a:r>
            <a:endParaRPr sz="1100">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b="1" lang="en-GB" sz="1100">
                <a:solidFill>
                  <a:schemeClr val="dk1"/>
                </a:solidFill>
                <a:latin typeface="Calibri"/>
                <a:ea typeface="Calibri"/>
                <a:cs typeface="Calibri"/>
                <a:sym typeface="Calibri"/>
              </a:rPr>
              <a:t>3 Famous Pieces:</a:t>
            </a:r>
            <a:endParaRPr sz="1100">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"Traces of You" – a beautiful piece featuring her half-sister Norah Jones.</a:t>
            </a:r>
            <a:endParaRPr sz="1100">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"Traveller" – an album and piece that explores the connections between Indian and Spanish music.</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1200"/>
              </a:spcAft>
              <a:buClr>
                <a:schemeClr val="dk1"/>
              </a:buClr>
              <a:buSzPts val="1100"/>
              <a:buChar char="●"/>
            </a:pPr>
            <a:r>
              <a:rPr b="1" lang="en-GB" sz="1100">
                <a:solidFill>
                  <a:schemeClr val="dk1"/>
                </a:solidFill>
                <a:latin typeface="Calibri"/>
                <a:ea typeface="Calibri"/>
                <a:cs typeface="Calibri"/>
                <a:sym typeface="Calibri"/>
              </a:rPr>
              <a:t>Where they studied:</a:t>
            </a:r>
            <a:r>
              <a:rPr lang="en-GB" sz="1100">
                <a:solidFill>
                  <a:schemeClr val="dk1"/>
                </a:solidFill>
                <a:latin typeface="Calibri"/>
                <a:ea typeface="Calibri"/>
                <a:cs typeface="Calibri"/>
                <a:sym typeface="Calibri"/>
              </a:rPr>
              <a:t> Primarily trained by her legendary father, Ravi Shankar, a master of the sitar.</a:t>
            </a:r>
            <a:endParaRPr/>
          </a:p>
        </p:txBody>
      </p:sp>
      <p:sp>
        <p:nvSpPr>
          <p:cNvPr id="178" name="Google Shape;178;p27"/>
          <p:cNvSpPr txBox="1"/>
          <p:nvPr/>
        </p:nvSpPr>
        <p:spPr>
          <a:xfrm>
            <a:off x="3149825" y="2159200"/>
            <a:ext cx="30000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28"/>
          <p:cNvGraphicFramePr/>
          <p:nvPr/>
        </p:nvGraphicFramePr>
        <p:xfrm>
          <a:off x="149492" y="189084"/>
          <a:ext cx="3000000" cy="3000000"/>
        </p:xfrm>
        <a:graphic>
          <a:graphicData uri="http://schemas.openxmlformats.org/drawingml/2006/table">
            <a:tbl>
              <a:tblPr>
                <a:noFill/>
                <a:tableStyleId>{EAAFFA92-D700-4276-BA3D-FD98723D36D0}</a:tableStyleId>
              </a:tblPr>
              <a:tblGrid>
                <a:gridCol w="2046725"/>
                <a:gridCol w="4533700"/>
                <a:gridCol w="2030200"/>
              </a:tblGrid>
              <a:tr h="365900">
                <a:tc>
                  <a:txBody>
                    <a:bodyPr/>
                    <a:lstStyle/>
                    <a:p>
                      <a:pPr indent="0" lvl="0" marL="0" marR="0" rtl="0" algn="ctr">
                        <a:lnSpc>
                          <a:spcPct val="100000"/>
                        </a:lnSpc>
                        <a:spcBef>
                          <a:spcPts val="0"/>
                        </a:spcBef>
                        <a:spcAft>
                          <a:spcPts val="0"/>
                        </a:spcAft>
                        <a:buClr>
                          <a:schemeClr val="lt1"/>
                        </a:buClr>
                        <a:buSzPts val="1800"/>
                        <a:buFont typeface="Arial"/>
                        <a:buNone/>
                      </a:pPr>
                      <a:r>
                        <a:rPr b="1" i="0" lang="en-GB" sz="1800" u="none" cap="none" strike="noStrike">
                          <a:solidFill>
                            <a:schemeClr val="lt1"/>
                          </a:solidFill>
                          <a:latin typeface="Arial"/>
                          <a:ea typeface="Arial"/>
                          <a:cs typeface="Arial"/>
                          <a:sym typeface="Arial"/>
                        </a:rPr>
                        <a:t>Vocabulary</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chemeClr val="lt1"/>
                        </a:buClr>
                        <a:buSzPts val="1800"/>
                        <a:buFont typeface="Arial"/>
                        <a:buNone/>
                      </a:pPr>
                      <a:r>
                        <a:rPr b="1" i="0" lang="en-GB" sz="1800" u="none" cap="none" strike="noStrike">
                          <a:solidFill>
                            <a:schemeClr val="lt1"/>
                          </a:solidFill>
                          <a:latin typeface="Arial"/>
                          <a:ea typeface="Arial"/>
                          <a:cs typeface="Arial"/>
                          <a:sym typeface="Arial"/>
                        </a:rPr>
                        <a:t>Definition</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chemeClr val="lt1"/>
                        </a:buClr>
                        <a:buSzPts val="1800"/>
                        <a:buFont typeface="Arial"/>
                        <a:buNone/>
                      </a:pPr>
                      <a:r>
                        <a:rPr b="1" i="0" lang="en-GB" sz="1800" u="none" cap="none" strike="noStrike">
                          <a:solidFill>
                            <a:schemeClr val="lt1"/>
                          </a:solidFill>
                          <a:latin typeface="Arial"/>
                          <a:ea typeface="Arial"/>
                          <a:cs typeface="Arial"/>
                          <a:sym typeface="Arial"/>
                        </a:rPr>
                        <a:t>Image</a:t>
                      </a:r>
                      <a:endParaRPr sz="1400" u="none" cap="none" strike="noStrike"/>
                    </a:p>
                  </a:txBody>
                  <a:tcPr marT="34300" marB="34300" marR="68600" marL="68600"/>
                </a:tc>
              </a:tr>
              <a:tr h="894575">
                <a:tc>
                  <a:txBody>
                    <a:bodyPr/>
                    <a:lstStyle/>
                    <a:p>
                      <a:pPr indent="0" lvl="0" marL="0" marR="0" rtl="0" algn="ctr">
                        <a:lnSpc>
                          <a:spcPct val="100000"/>
                        </a:lnSpc>
                        <a:spcBef>
                          <a:spcPts val="0"/>
                        </a:spcBef>
                        <a:spcAft>
                          <a:spcPts val="0"/>
                        </a:spcAft>
                        <a:buClr>
                          <a:schemeClr val="dk1"/>
                        </a:buClr>
                        <a:buSzPts val="1800"/>
                        <a:buFont typeface="Arial"/>
                        <a:buNone/>
                      </a:pPr>
                      <a:r>
                        <a:rPr b="1" lang="en-GB" sz="1800" u="none" cap="none" strike="noStrike">
                          <a:latin typeface="Arial"/>
                          <a:ea typeface="Arial"/>
                          <a:cs typeface="Arial"/>
                          <a:sym typeface="Arial"/>
                        </a:rPr>
                        <a:t>Indian Classical Music</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Arial"/>
                        <a:buNone/>
                      </a:pPr>
                      <a:r>
                        <a:t/>
                      </a:r>
                      <a:endParaRPr b="1" sz="8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Calibri"/>
                        <a:buNone/>
                      </a:pPr>
                      <a:r>
                        <a:rPr b="0" i="0" lang="en-GB" sz="1500" u="none" cap="none" strike="noStrike"/>
                        <a:t>Indian Classical Music is an ancient form of traditional music (over 6000 years old). The music is typically passed down orally and is very connected to nature. </a:t>
                      </a:r>
                      <a:endParaRPr sz="1100" u="none" cap="none" strike="noStrike"/>
                    </a:p>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p>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p>
                  </a:txBody>
                  <a:tcPr marT="34300" marB="34300" marR="68600" marL="68600"/>
                </a:tc>
                <a:tc>
                  <a:txBody>
                    <a:bodyPr/>
                    <a:lstStyle/>
                    <a:p>
                      <a:pPr indent="0" lvl="0" marL="0" marR="0" rtl="0" algn="ctr">
                        <a:lnSpc>
                          <a:spcPct val="100000"/>
                        </a:lnSpc>
                        <a:spcBef>
                          <a:spcPts val="0"/>
                        </a:spcBef>
                        <a:spcAft>
                          <a:spcPts val="0"/>
                        </a:spcAft>
                        <a:buClr>
                          <a:schemeClr val="dk1"/>
                        </a:buClr>
                        <a:buSzPts val="1500"/>
                        <a:buFont typeface="Calibri"/>
                        <a:buNone/>
                      </a:pPr>
                      <a:r>
                        <a:t/>
                      </a:r>
                      <a:endParaRPr b="1" sz="1500" u="none" cap="none" strike="noStrike">
                        <a:solidFill>
                          <a:schemeClr val="dk1"/>
                        </a:solidFill>
                        <a:latin typeface="Arial"/>
                        <a:ea typeface="Arial"/>
                        <a:cs typeface="Arial"/>
                        <a:sym typeface="Arial"/>
                      </a:endParaRPr>
                    </a:p>
                  </a:txBody>
                  <a:tcPr marT="34300" marB="34300" marR="68600" marL="68600"/>
                </a:tc>
              </a:tr>
              <a:tr h="547725">
                <a:tc>
                  <a:txBody>
                    <a:bodyPr/>
                    <a:lstStyle/>
                    <a:p>
                      <a:pPr indent="0" lvl="0" marL="0" marR="0" rtl="0" algn="ctr">
                        <a:lnSpc>
                          <a:spcPct val="100000"/>
                        </a:lnSpc>
                        <a:spcBef>
                          <a:spcPts val="0"/>
                        </a:spcBef>
                        <a:spcAft>
                          <a:spcPts val="0"/>
                        </a:spcAft>
                        <a:buClr>
                          <a:schemeClr val="dk1"/>
                        </a:buClr>
                        <a:buSzPts val="1800"/>
                        <a:buFont typeface="Arial"/>
                        <a:buNone/>
                      </a:pPr>
                      <a:r>
                        <a:rPr b="1" lang="en-GB" sz="1800" u="none" cap="none" strike="noStrike">
                          <a:latin typeface="Arial"/>
                          <a:ea typeface="Arial"/>
                          <a:cs typeface="Arial"/>
                          <a:sym typeface="Arial"/>
                        </a:rPr>
                        <a:t>Tabla Drums</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1400"/>
                        <a:buFont typeface="Calibri"/>
                        <a:buNone/>
                      </a:pPr>
                      <a:r>
                        <a:rPr b="0" i="0" lang="en-GB" sz="1400" u="none" cap="none" strike="noStrike"/>
                        <a:t>A </a:t>
                      </a:r>
                      <a:r>
                        <a:rPr b="1" i="0" lang="en-GB" sz="1400" u="none" cap="none" strike="noStrike"/>
                        <a:t>tabla </a:t>
                      </a:r>
                      <a:r>
                        <a:rPr b="0" i="0" lang="en-GB" sz="1400" u="none" cap="none" strike="noStrike"/>
                        <a:t>is a pair of twin hand drums from from India. Tabla is an important instrument in Indian Classical Music. Tabla can be played as a solo or used to accompany a singer/ensemble. </a:t>
                      </a:r>
                      <a:endParaRPr b="0" i="0" sz="1400" u="none" cap="none" strike="noStrike"/>
                    </a:p>
                    <a:p>
                      <a:pPr indent="0" lvl="0" marL="0" marR="0" rtl="0" algn="l">
                        <a:lnSpc>
                          <a:spcPct val="100000"/>
                        </a:lnSpc>
                        <a:spcBef>
                          <a:spcPts val="0"/>
                        </a:spcBef>
                        <a:spcAft>
                          <a:spcPts val="0"/>
                        </a:spcAft>
                        <a:buClr>
                          <a:schemeClr val="dk1"/>
                        </a:buClr>
                        <a:buSzPts val="1400"/>
                        <a:buFont typeface="Calibri"/>
                        <a:buNone/>
                      </a:pPr>
                      <a:r>
                        <a:t/>
                      </a:r>
                      <a:endParaRPr/>
                    </a:p>
                  </a:txBody>
                  <a:tcPr marT="34300" marB="34300" marR="68600" marL="68600"/>
                </a:tc>
                <a:tc>
                  <a:txBody>
                    <a:bodyPr/>
                    <a:lstStyle/>
                    <a:p>
                      <a:pPr indent="0" lvl="0" marL="0" marR="0" rtl="0" algn="ctr">
                        <a:lnSpc>
                          <a:spcPct val="100000"/>
                        </a:lnSpc>
                        <a:spcBef>
                          <a:spcPts val="0"/>
                        </a:spcBef>
                        <a:spcAft>
                          <a:spcPts val="0"/>
                        </a:spcAft>
                        <a:buClr>
                          <a:schemeClr val="dk1"/>
                        </a:buClr>
                        <a:buSzPts val="1500"/>
                        <a:buFont typeface="Corbel"/>
                        <a:buNone/>
                      </a:pPr>
                      <a:r>
                        <a:t/>
                      </a:r>
                      <a:endParaRPr b="1" sz="1500" u="none" cap="none" strike="noStrike">
                        <a:solidFill>
                          <a:schemeClr val="dk1"/>
                        </a:solidFill>
                        <a:latin typeface="Arial"/>
                        <a:ea typeface="Arial"/>
                        <a:cs typeface="Arial"/>
                        <a:sym typeface="Arial"/>
                      </a:endParaRPr>
                    </a:p>
                  </a:txBody>
                  <a:tcPr marT="34300" marB="34300" marR="68600" marL="68600"/>
                </a:tc>
              </a:tr>
              <a:tr h="547725">
                <a:tc>
                  <a:txBody>
                    <a:bodyPr/>
                    <a:lstStyle/>
                    <a:p>
                      <a:pPr indent="0" lvl="0" marL="0" marR="0" rtl="0" algn="ctr">
                        <a:lnSpc>
                          <a:spcPct val="100000"/>
                        </a:lnSpc>
                        <a:spcBef>
                          <a:spcPts val="0"/>
                        </a:spcBef>
                        <a:spcAft>
                          <a:spcPts val="0"/>
                        </a:spcAft>
                        <a:buClr>
                          <a:schemeClr val="dk1"/>
                        </a:buClr>
                        <a:buSzPts val="1800"/>
                        <a:buFont typeface="Arial"/>
                        <a:buNone/>
                      </a:pPr>
                      <a:r>
                        <a:rPr b="1" lang="en-GB" sz="1800" u="none" cap="none" strike="noStrike">
                          <a:latin typeface="Arial"/>
                          <a:ea typeface="Arial"/>
                          <a:cs typeface="Arial"/>
                          <a:sym typeface="Arial"/>
                        </a:rPr>
                        <a:t>Sitar</a:t>
                      </a:r>
                      <a:endParaRPr sz="1100" u="none" cap="none" strike="noStrike"/>
                    </a:p>
                    <a:p>
                      <a:pPr indent="0" lvl="0" marL="0" marR="0" rtl="0" algn="ctr">
                        <a:lnSpc>
                          <a:spcPct val="100000"/>
                        </a:lnSpc>
                        <a:spcBef>
                          <a:spcPts val="0"/>
                        </a:spcBef>
                        <a:spcAft>
                          <a:spcPts val="0"/>
                        </a:spcAft>
                        <a:buClr>
                          <a:schemeClr val="dk1"/>
                        </a:buClr>
                        <a:buSzPts val="1800"/>
                        <a:buFont typeface="Calibri"/>
                        <a:buNone/>
                      </a:pPr>
                      <a:r>
                        <a:t/>
                      </a:r>
                      <a:endParaRPr b="1" sz="1800" u="none" cap="none" strike="noStrike">
                        <a:latin typeface="Arial"/>
                        <a:ea typeface="Arial"/>
                        <a:cs typeface="Arial"/>
                        <a:sym typeface="Arial"/>
                      </a:endParaRPr>
                    </a:p>
                  </a:txBody>
                  <a:tcPr marT="34300" marB="34300" marR="68600" marL="68600"/>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t>The </a:t>
                      </a:r>
                      <a:r>
                        <a:rPr b="1" lang="en-GB" sz="1500"/>
                        <a:t>sitar</a:t>
                      </a:r>
                      <a:r>
                        <a:rPr lang="en-GB" sz="1500"/>
                        <a:t> is a longed necked string instrument. It’s the equivalent to an indian classical guitar. </a:t>
                      </a:r>
                      <a:endParaRPr sz="1100" u="none" cap="none" strike="noStrike"/>
                    </a:p>
                    <a:p>
                      <a:pPr indent="0" lvl="0" marL="0" marR="0" rtl="0" algn="l">
                        <a:lnSpc>
                          <a:spcPct val="100000"/>
                        </a:lnSpc>
                        <a:spcBef>
                          <a:spcPts val="0"/>
                        </a:spcBef>
                        <a:spcAft>
                          <a:spcPts val="0"/>
                        </a:spcAft>
                        <a:buClr>
                          <a:schemeClr val="dk1"/>
                        </a:buClr>
                        <a:buSzPts val="1500"/>
                        <a:buFont typeface="Calibri"/>
                        <a:buNone/>
                      </a:pPr>
                      <a:r>
                        <a:t/>
                      </a:r>
                      <a:endParaRPr b="1" i="0" sz="1500" u="none" cap="none" strike="noStrike"/>
                    </a:p>
                    <a:p>
                      <a:pPr indent="0" lvl="0" marL="0" marR="0" rtl="0" algn="l">
                        <a:lnSpc>
                          <a:spcPct val="100000"/>
                        </a:lnSpc>
                        <a:spcBef>
                          <a:spcPts val="0"/>
                        </a:spcBef>
                        <a:spcAft>
                          <a:spcPts val="0"/>
                        </a:spcAft>
                        <a:buClr>
                          <a:schemeClr val="dk1"/>
                        </a:buClr>
                        <a:buSzPts val="1500"/>
                        <a:buFont typeface="Calibri"/>
                        <a:buNone/>
                      </a:pPr>
                      <a:r>
                        <a:t/>
                      </a:r>
                      <a:endParaRPr b="1" i="0" sz="1500" u="none" cap="none" strike="noStrike"/>
                    </a:p>
                  </a:txBody>
                  <a:tcPr marT="34300" marB="34300" marR="68600" marL="68600"/>
                </a:tc>
                <a:tc>
                  <a:txBody>
                    <a:bodyPr/>
                    <a:lstStyle/>
                    <a:p>
                      <a:pPr indent="0" lvl="0" marL="0" marR="0" rtl="0" algn="ctr">
                        <a:lnSpc>
                          <a:spcPct val="100000"/>
                        </a:lnSpc>
                        <a:spcBef>
                          <a:spcPts val="0"/>
                        </a:spcBef>
                        <a:spcAft>
                          <a:spcPts val="0"/>
                        </a:spcAft>
                        <a:buClr>
                          <a:schemeClr val="dk1"/>
                        </a:buClr>
                        <a:buSzPts val="1500"/>
                        <a:buFont typeface="Corbel"/>
                        <a:buNone/>
                      </a:pPr>
                      <a:r>
                        <a:t/>
                      </a:r>
                      <a:endParaRPr b="1" sz="1500" u="none" cap="none" strike="noStrike">
                        <a:solidFill>
                          <a:schemeClr val="dk1"/>
                        </a:solidFill>
                        <a:latin typeface="Arial"/>
                        <a:ea typeface="Arial"/>
                        <a:cs typeface="Arial"/>
                        <a:sym typeface="Arial"/>
                      </a:endParaRPr>
                    </a:p>
                  </a:txBody>
                  <a:tcPr marT="34300" marB="34300" marR="68600" marL="68600"/>
                </a:tc>
              </a:tr>
              <a:tr h="908050">
                <a:tc>
                  <a:txBody>
                    <a:bodyPr/>
                    <a:lstStyle/>
                    <a:p>
                      <a:pPr indent="0" lvl="0" marL="0" marR="0" rtl="0" algn="ctr">
                        <a:lnSpc>
                          <a:spcPct val="100000"/>
                        </a:lnSpc>
                        <a:spcBef>
                          <a:spcPts val="0"/>
                        </a:spcBef>
                        <a:spcAft>
                          <a:spcPts val="0"/>
                        </a:spcAft>
                        <a:buClr>
                          <a:schemeClr val="dk1"/>
                        </a:buClr>
                        <a:buSzPts val="1800"/>
                        <a:buFont typeface="Arial"/>
                        <a:buNone/>
                      </a:pPr>
                      <a:r>
                        <a:rPr b="1" lang="en-GB" sz="1800" u="none" cap="none" strike="noStrike">
                          <a:latin typeface="Arial"/>
                          <a:ea typeface="Arial"/>
                          <a:cs typeface="Arial"/>
                          <a:sym typeface="Arial"/>
                        </a:rPr>
                        <a:t>Call and Response</a:t>
                      </a:r>
                      <a:endParaRPr sz="1400" u="none" cap="none" strike="noStrike"/>
                    </a:p>
                    <a:p>
                      <a:pPr indent="0" lvl="0" marL="0" marR="0" rtl="0" algn="ctr">
                        <a:lnSpc>
                          <a:spcPct val="100000"/>
                        </a:lnSpc>
                        <a:spcBef>
                          <a:spcPts val="0"/>
                        </a:spcBef>
                        <a:spcAft>
                          <a:spcPts val="0"/>
                        </a:spcAft>
                        <a:buClr>
                          <a:schemeClr val="dk1"/>
                        </a:buClr>
                        <a:buSzPts val="1800"/>
                        <a:buFont typeface="Arial"/>
                        <a:buNone/>
                      </a:pPr>
                      <a:r>
                        <a:t/>
                      </a:r>
                      <a:endParaRPr b="1" sz="1800" u="none" cap="none" strike="noStrike">
                        <a:latin typeface="Arial"/>
                        <a:ea typeface="Arial"/>
                        <a:cs typeface="Arial"/>
                        <a:sym typeface="Arial"/>
                      </a:endParaRPr>
                    </a:p>
                  </a:txBody>
                  <a:tcPr marT="34300" marB="34300" marR="68600" marL="68600"/>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t>Call and response is a question and answer phrase in music. </a:t>
                      </a:r>
                      <a:endParaRPr sz="1100" u="none" cap="none" strike="noStrike"/>
                    </a:p>
                  </a:txBody>
                  <a:tcPr marT="34300" marB="34300" marR="68600" marL="68600"/>
                </a:tc>
                <a:tc>
                  <a:txBody>
                    <a:bodyPr/>
                    <a:lstStyle/>
                    <a:p>
                      <a:pPr indent="0" lvl="0" marL="0" marR="0" rtl="0" algn="ctr">
                        <a:lnSpc>
                          <a:spcPct val="100000"/>
                        </a:lnSpc>
                        <a:spcBef>
                          <a:spcPts val="0"/>
                        </a:spcBef>
                        <a:spcAft>
                          <a:spcPts val="0"/>
                        </a:spcAft>
                        <a:buClr>
                          <a:schemeClr val="dk1"/>
                        </a:buClr>
                        <a:buSzPts val="1500"/>
                        <a:buFont typeface="Corbel"/>
                        <a:buNone/>
                      </a:pPr>
                      <a:r>
                        <a:t/>
                      </a:r>
                      <a:endParaRPr b="1" sz="1500" u="none" cap="none" strike="noStrike">
                        <a:solidFill>
                          <a:schemeClr val="dk1"/>
                        </a:solidFill>
                        <a:latin typeface="Arial"/>
                        <a:ea typeface="Arial"/>
                        <a:cs typeface="Arial"/>
                        <a:sym typeface="Arial"/>
                      </a:endParaRPr>
                    </a:p>
                  </a:txBody>
                  <a:tcPr marT="34300" marB="34300" marR="68600" marL="68600"/>
                </a:tc>
              </a:tr>
            </a:tbl>
          </a:graphicData>
        </a:graphic>
      </p:graphicFrame>
      <p:sp>
        <p:nvSpPr>
          <p:cNvPr id="184" name="Google Shape;184;p28"/>
          <p:cNvSpPr txBox="1"/>
          <p:nvPr>
            <p:ph type="title"/>
          </p:nvPr>
        </p:nvSpPr>
        <p:spPr>
          <a:xfrm>
            <a:off x="264724" y="-140179"/>
            <a:ext cx="7798500" cy="1017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300"/>
              <a:buFont typeface="Arial"/>
              <a:buNone/>
            </a:pPr>
            <a:r>
              <a:rPr b="1" lang="en-GB" sz="3000">
                <a:latin typeface="Arial"/>
                <a:ea typeface="Arial"/>
                <a:cs typeface="Arial"/>
                <a:sym typeface="Arial"/>
              </a:rPr>
              <a:t>Vocabulary</a:t>
            </a:r>
            <a:endParaRPr sz="3000"/>
          </a:p>
        </p:txBody>
      </p:sp>
      <p:pic>
        <p:nvPicPr>
          <p:cNvPr id="185" name="Google Shape;185;p28"/>
          <p:cNvPicPr preferRelativeResize="0"/>
          <p:nvPr/>
        </p:nvPicPr>
        <p:blipFill rotWithShape="1">
          <a:blip r:embed="rId3">
            <a:alphaModFix/>
          </a:blip>
          <a:srcRect b="0" l="0" r="0" t="0"/>
          <a:stretch/>
        </p:blipFill>
        <p:spPr>
          <a:xfrm>
            <a:off x="6929168" y="961210"/>
            <a:ext cx="1830957" cy="1193872"/>
          </a:xfrm>
          <a:prstGeom prst="rect">
            <a:avLst/>
          </a:prstGeom>
          <a:noFill/>
          <a:ln>
            <a:noFill/>
          </a:ln>
        </p:spPr>
      </p:pic>
      <p:pic>
        <p:nvPicPr>
          <p:cNvPr id="186" name="Google Shape;186;p28"/>
          <p:cNvPicPr preferRelativeResize="0"/>
          <p:nvPr/>
        </p:nvPicPr>
        <p:blipFill rotWithShape="1">
          <a:blip r:embed="rId4">
            <a:alphaModFix/>
          </a:blip>
          <a:srcRect b="17367" l="-523" r="-2093" t="17367"/>
          <a:stretch/>
        </p:blipFill>
        <p:spPr>
          <a:xfrm>
            <a:off x="7187960" y="2265513"/>
            <a:ext cx="1313327" cy="846713"/>
          </a:xfrm>
          <a:prstGeom prst="rect">
            <a:avLst/>
          </a:prstGeom>
          <a:noFill/>
          <a:ln>
            <a:noFill/>
          </a:ln>
        </p:spPr>
      </p:pic>
      <p:pic>
        <p:nvPicPr>
          <p:cNvPr descr="Shape&#10;&#10;Description automatically generated" id="187" name="Google Shape;187;p28"/>
          <p:cNvPicPr preferRelativeResize="0"/>
          <p:nvPr/>
        </p:nvPicPr>
        <p:blipFill rotWithShape="1">
          <a:blip r:embed="rId5">
            <a:alphaModFix/>
          </a:blip>
          <a:srcRect b="0" l="0" r="0" t="0"/>
          <a:stretch/>
        </p:blipFill>
        <p:spPr>
          <a:xfrm>
            <a:off x="7377154" y="4177564"/>
            <a:ext cx="896952" cy="843767"/>
          </a:xfrm>
          <a:prstGeom prst="rect">
            <a:avLst/>
          </a:prstGeom>
          <a:noFill/>
          <a:ln>
            <a:noFill/>
          </a:ln>
        </p:spPr>
      </p:pic>
      <p:pic>
        <p:nvPicPr>
          <p:cNvPr id="188" name="Google Shape;188;p28"/>
          <p:cNvPicPr preferRelativeResize="0"/>
          <p:nvPr/>
        </p:nvPicPr>
        <p:blipFill rotWithShape="1">
          <a:blip r:embed="rId6">
            <a:alphaModFix/>
          </a:blip>
          <a:srcRect b="9827" l="0" r="388" t="12242"/>
          <a:stretch/>
        </p:blipFill>
        <p:spPr>
          <a:xfrm>
            <a:off x="6973214" y="3236339"/>
            <a:ext cx="1755485" cy="7802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nvSpPr>
        <p:spPr>
          <a:xfrm>
            <a:off x="213829" y="269679"/>
            <a:ext cx="8631900" cy="1016400"/>
          </a:xfrm>
          <a:prstGeom prst="rect">
            <a:avLst/>
          </a:prstGeom>
          <a:noFill/>
          <a:ln>
            <a:noFill/>
          </a:ln>
        </p:spPr>
        <p:txBody>
          <a:bodyPr anchorCtr="0" anchor="t" bIns="34275" lIns="68575" spcFirstLastPara="1" rIns="68575" wrap="square" tIns="34275">
            <a:normAutofit lnSpcReduction="20000"/>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accent1"/>
                </a:solidFill>
                <a:latin typeface="Calibri"/>
                <a:ea typeface="Calibri"/>
                <a:cs typeface="Calibri"/>
                <a:sym typeface="Calibri"/>
              </a:rPr>
              <a:t>Here is a quick introduction to the </a:t>
            </a:r>
            <a:r>
              <a:rPr b="1" i="0" lang="en-GB" sz="2700" u="none" cap="none" strike="noStrike">
                <a:solidFill>
                  <a:schemeClr val="accent1"/>
                </a:solidFill>
                <a:latin typeface="Calibri"/>
                <a:ea typeface="Calibri"/>
                <a:cs typeface="Calibri"/>
                <a:sym typeface="Calibri"/>
              </a:rPr>
              <a:t>Sitar</a:t>
            </a:r>
            <a:r>
              <a:rPr b="0" i="0" lang="en-GB" sz="2700" u="none" cap="none" strike="noStrike">
                <a:solidFill>
                  <a:schemeClr val="accent1"/>
                </a:solidFill>
                <a:latin typeface="Calibri"/>
                <a:ea typeface="Calibri"/>
                <a:cs typeface="Calibri"/>
                <a:sym typeface="Calibri"/>
              </a:rPr>
              <a:t> and </a:t>
            </a:r>
            <a:r>
              <a:rPr b="1" i="0" lang="en-GB" sz="2700" u="none" cap="none" strike="noStrike">
                <a:solidFill>
                  <a:schemeClr val="accent1"/>
                </a:solidFill>
                <a:latin typeface="Calibri"/>
                <a:ea typeface="Calibri"/>
                <a:cs typeface="Calibri"/>
                <a:sym typeface="Calibri"/>
              </a:rPr>
              <a:t>Tabla</a:t>
            </a:r>
            <a:r>
              <a:rPr b="0" i="0" lang="en-GB" sz="2700" u="none" cap="none" strike="noStrike">
                <a:solidFill>
                  <a:schemeClr val="accent1"/>
                </a:solidFill>
                <a:latin typeface="Calibri"/>
                <a:ea typeface="Calibri"/>
                <a:cs typeface="Calibri"/>
                <a:sym typeface="Calibri"/>
              </a:rPr>
              <a:t> from someone else who will be helping us this term – Mira, Royal Detective.</a:t>
            </a:r>
            <a:endParaRPr b="0" i="0" sz="1100" u="none" cap="none" strike="noStrike">
              <a:solidFill>
                <a:srgbClr val="000000"/>
              </a:solidFill>
              <a:latin typeface="Arial"/>
              <a:ea typeface="Arial"/>
              <a:cs typeface="Arial"/>
              <a:sym typeface="Arial"/>
            </a:endParaRPr>
          </a:p>
        </p:txBody>
      </p:sp>
      <p:pic>
        <p:nvPicPr>
          <p:cNvPr descr="A picture containing person, toy, doll, spectacles&#10;&#10;Description automatically generated" id="194" name="Google Shape;194;p29"/>
          <p:cNvPicPr preferRelativeResize="0"/>
          <p:nvPr/>
        </p:nvPicPr>
        <p:blipFill rotWithShape="1">
          <a:blip r:embed="rId3">
            <a:alphaModFix/>
          </a:blip>
          <a:srcRect b="-310" l="32609" r="22541" t="0"/>
          <a:stretch/>
        </p:blipFill>
        <p:spPr>
          <a:xfrm flipH="1">
            <a:off x="197868" y="3791285"/>
            <a:ext cx="1051585" cy="1173246"/>
          </a:xfrm>
          <a:prstGeom prst="rect">
            <a:avLst/>
          </a:prstGeom>
          <a:noFill/>
          <a:ln>
            <a:noFill/>
          </a:ln>
        </p:spPr>
      </p:pic>
      <p:pic>
        <p:nvPicPr>
          <p:cNvPr descr="We're on the case! Mira spies with her magnifying glass...a sitar and tabla! Did you know that these musical instruments are from India? The sitar has many strings and the tabla has two parts!&#10;&#10;Watch Mira, Royal Detective on Disney Junior and in the DisneyNOW app! And check out more videos of Mira here: https://www.youtube.com/playlist?list=PL2m1vjiMH_hOncH987w9BOCEDjDpZueIB&#10;&#10;As the newly appointed royal detective to the Indian-inspired land of Jalpur, the brave and resourceful Mira travels throughout the kingdom helping royals and townspeople alike! With the help of her friend, Prince Neel, her cousin, Priya, and her mongoose sidekicks, Mikku and Chikku, Mira uses her unique lens to investigate each case that comes her way!&#10;&#10;#miraroyaldetective #disneyjunior" id="195" name="Google Shape;195;p29" title="Sitar / Tabla | We're On the Case | Mira, Royal Detective | Disney Junior">
            <a:hlinkClick r:id="rId4"/>
          </p:cNvPr>
          <p:cNvPicPr preferRelativeResize="0"/>
          <p:nvPr/>
        </p:nvPicPr>
        <p:blipFill rotWithShape="1">
          <a:blip r:embed="rId5">
            <a:alphaModFix/>
          </a:blip>
          <a:srcRect b="0" l="0" r="0" t="0"/>
          <a:stretch/>
        </p:blipFill>
        <p:spPr>
          <a:xfrm>
            <a:off x="2109863" y="1384463"/>
            <a:ext cx="5240269" cy="3442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nvSpPr>
        <p:spPr>
          <a:xfrm>
            <a:off x="1088572" y="352228"/>
            <a:ext cx="6966900" cy="910500"/>
          </a:xfrm>
          <a:prstGeom prst="rect">
            <a:avLst/>
          </a:prstGeom>
          <a:noFill/>
          <a:ln>
            <a:noFill/>
          </a:ln>
        </p:spPr>
        <p:txBody>
          <a:bodyPr anchorCtr="0" anchor="t" bIns="34275" lIns="68575" spcFirstLastPara="1" rIns="68575" wrap="square" tIns="34275">
            <a:normAutofit fontScale="77500" lnSpcReduction="10000"/>
          </a:bodyPr>
          <a:lstStyle/>
          <a:p>
            <a:pPr indent="0" lvl="0" marL="0" marR="0" rtl="0" algn="ctr">
              <a:lnSpc>
                <a:spcPct val="90000"/>
              </a:lnSpc>
              <a:spcBef>
                <a:spcPts val="0"/>
              </a:spcBef>
              <a:spcAft>
                <a:spcPts val="0"/>
              </a:spcAft>
              <a:buClr>
                <a:schemeClr val="accent1"/>
              </a:buClr>
              <a:buSzPct val="81481"/>
              <a:buFont typeface="Corbel"/>
              <a:buNone/>
            </a:pPr>
            <a:r>
              <a:rPr b="1" lang="en-GB" sz="2700">
                <a:solidFill>
                  <a:schemeClr val="accent1"/>
                </a:solidFill>
              </a:rPr>
              <a:t>Before listening, lets recap the</a:t>
            </a:r>
            <a:r>
              <a:rPr b="1" i="0" lang="en-GB" sz="2700" u="none" cap="none" strike="noStrike">
                <a:solidFill>
                  <a:schemeClr val="accent1"/>
                </a:solidFill>
                <a:latin typeface="Arial"/>
                <a:ea typeface="Arial"/>
                <a:cs typeface="Arial"/>
                <a:sym typeface="Arial"/>
              </a:rPr>
              <a:t> Elements of Music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rPr b="1" i="0" lang="en-GB" sz="2700" u="none" cap="none" strike="noStrike">
                <a:solidFill>
                  <a:schemeClr val="accent1"/>
                </a:solidFill>
                <a:latin typeface="Arial"/>
                <a:ea typeface="Arial"/>
                <a:cs typeface="Arial"/>
                <a:sym typeface="Arial"/>
              </a:rPr>
              <a:t>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t/>
            </a:r>
            <a:endParaRPr b="0" i="0" sz="2700" u="none" cap="none" strike="noStrike">
              <a:solidFill>
                <a:schemeClr val="accent1"/>
              </a:solidFill>
              <a:latin typeface="Arial"/>
              <a:ea typeface="Arial"/>
              <a:cs typeface="Arial"/>
              <a:sym typeface="Arial"/>
            </a:endParaRPr>
          </a:p>
        </p:txBody>
      </p:sp>
      <p:pic>
        <p:nvPicPr>
          <p:cNvPr id="201" name="Google Shape;201;p30"/>
          <p:cNvPicPr preferRelativeResize="0"/>
          <p:nvPr/>
        </p:nvPicPr>
        <p:blipFill rotWithShape="1">
          <a:blip r:embed="rId3">
            <a:alphaModFix/>
          </a:blip>
          <a:srcRect b="0" l="0" r="0" t="0"/>
          <a:stretch/>
        </p:blipFill>
        <p:spPr>
          <a:xfrm>
            <a:off x="2565610" y="1020645"/>
            <a:ext cx="4990065" cy="2460172"/>
          </a:xfrm>
          <a:prstGeom prst="rect">
            <a:avLst/>
          </a:prstGeom>
          <a:noFill/>
          <a:ln>
            <a:noFill/>
          </a:ln>
        </p:spPr>
      </p:pic>
      <p:sp>
        <p:nvSpPr>
          <p:cNvPr id="202" name="Google Shape;202;p30"/>
          <p:cNvSpPr txBox="1"/>
          <p:nvPr/>
        </p:nvSpPr>
        <p:spPr>
          <a:xfrm>
            <a:off x="2131706" y="4000736"/>
            <a:ext cx="58578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What </a:t>
            </a:r>
            <a:r>
              <a:rPr b="0" i="0" lang="en-GB" sz="2700" u="none" cap="none" strike="noStrike">
                <a:solidFill>
                  <a:srgbClr val="7030A0"/>
                </a:solidFill>
                <a:latin typeface="Arial"/>
                <a:ea typeface="Arial"/>
                <a:cs typeface="Arial"/>
                <a:sym typeface="Arial"/>
              </a:rPr>
              <a:t>elements of music </a:t>
            </a:r>
            <a:r>
              <a:rPr b="0" i="0" lang="en-GB" sz="2700" u="none" cap="none" strike="noStrike">
                <a:solidFill>
                  <a:schemeClr val="accent1"/>
                </a:solidFill>
                <a:latin typeface="Arial"/>
                <a:ea typeface="Arial"/>
                <a:cs typeface="Arial"/>
                <a:sym typeface="Arial"/>
              </a:rPr>
              <a:t>can you hear in the piece?</a:t>
            </a:r>
            <a:endParaRPr b="0" i="0" sz="1100" u="none" cap="none" strike="noStrike">
              <a:solidFill>
                <a:srgbClr val="000000"/>
              </a:solidFill>
              <a:latin typeface="Arial"/>
              <a:ea typeface="Arial"/>
              <a:cs typeface="Arial"/>
              <a:sym typeface="Arial"/>
            </a:endParaRPr>
          </a:p>
        </p:txBody>
      </p:sp>
      <p:sp>
        <p:nvSpPr>
          <p:cNvPr id="203" name="Google Shape;203;p30"/>
          <p:cNvSpPr txBox="1"/>
          <p:nvPr/>
        </p:nvSpPr>
        <p:spPr>
          <a:xfrm>
            <a:off x="90025" y="655800"/>
            <a:ext cx="1809900" cy="4371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alibri"/>
                <a:ea typeface="Calibri"/>
                <a:cs typeface="Calibri"/>
                <a:sym typeface="Calibri"/>
              </a:rPr>
              <a:t>Chant: </a:t>
            </a:r>
            <a:endParaRPr b="1"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Pitch is high and 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Tempo is fast and slow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Rhythm is a pattern of long and short sounds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Dynamics are Loud or Soft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Texture is Thick or Thin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(how many layers/instruments are present)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libri"/>
                <a:ea typeface="Calibri"/>
                <a:cs typeface="Calibri"/>
                <a:sym typeface="Calibri"/>
              </a:rPr>
              <a:t>Extra elements to discuss:</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Structure - The order of the music (verse/chorus)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Timbre - The tone or quality of the sound. Adjectives that describe the sound (harsh/smooth/sharp/brig</a:t>
            </a:r>
            <a:r>
              <a:rPr lang="en-GB" sz="1100">
                <a:latin typeface="Calibri"/>
                <a:ea typeface="Calibri"/>
                <a:cs typeface="Calibri"/>
                <a:sym typeface="Calibri"/>
              </a:rPr>
              <a:t>h</a:t>
            </a:r>
            <a:r>
              <a:rPr b="0" i="0" lang="en-GB" sz="1100" u="none" cap="none" strike="noStrike">
                <a:solidFill>
                  <a:srgbClr val="000000"/>
                </a:solidFill>
                <a:latin typeface="Calibri"/>
                <a:ea typeface="Calibri"/>
                <a:cs typeface="Calibri"/>
                <a:sym typeface="Calibri"/>
              </a:rPr>
              <a:t>t etc).</a:t>
            </a:r>
            <a:endParaRPr b="0" i="0" sz="11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61425" y="145075"/>
            <a:ext cx="8563200" cy="1017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17857"/>
              <a:buFont typeface="Calibri"/>
              <a:buNone/>
            </a:pPr>
            <a:r>
              <a:rPr lang="en-GB"/>
              <a:t>Let's explore what </a:t>
            </a:r>
            <a:r>
              <a:rPr b="1" lang="en-GB"/>
              <a:t>Indian Classical Music</a:t>
            </a:r>
            <a:r>
              <a:rPr lang="en-GB"/>
              <a:t> sounds like in real life! This is Ravi Shankar (Anoushka’s Farther)</a:t>
            </a:r>
            <a:endParaRPr/>
          </a:p>
        </p:txBody>
      </p:sp>
      <p:pic>
        <p:nvPicPr>
          <p:cNvPr descr="A clip from &quot;Ravi Shankar - Tenth Decade in Concert,&quot; available on DVD from Ravi's own East Meets West Music (www.eastmeetswestmusic.com).&#10;&#10;* * *&#10;&#10;Cinematographer and director Alan Kozlowski presents an intimate look at a 91-year-old Ravi Shankar performing in southern California in October 2011. Kozlowski offers a uniquely personal perspective on Ravi Shankar. The filmmaker has studied music with Ravi since 1978, and has produced a documentary honoring Ravi called &quot;Sangeet Ratna&quot; and co-produced with George Harrison a collection of Ravi's work called &quot;In Celebration.&quot; The love of subject is clear in the film, but it's Ravi's raw and powerful performance that leaves the most lasting impression. Though Ravi has curtailed his busy touring schedule, his playing continues to draw intense praise. Songlines magazine says that the master has lost &quot;absolutely nothing in the way of musical virtuosity, technical brilliance and the kind of high-energy passion that belongs in concert performances.&quot; East Meets West Music is proud to release this important testament to a great artist simply unable to stop making transformative music.&#10;&#10;www.eastmeetswestmusic.com" id="210" name="Google Shape;210;p31" title="Ravi Shankar - Tenth Decade in Concert: Live In Escondido (Raga Mala)">
            <a:hlinkClick r:id="rId3"/>
          </p:cNvPr>
          <p:cNvPicPr preferRelativeResize="0"/>
          <p:nvPr/>
        </p:nvPicPr>
        <p:blipFill rotWithShape="1">
          <a:blip r:embed="rId4">
            <a:alphaModFix/>
          </a:blip>
          <a:srcRect b="0" l="0" r="0" t="0"/>
          <a:stretch/>
        </p:blipFill>
        <p:spPr>
          <a:xfrm>
            <a:off x="1149469" y="1285873"/>
            <a:ext cx="4852050" cy="36390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2"/>
          <p:cNvPicPr preferRelativeResize="0"/>
          <p:nvPr/>
        </p:nvPicPr>
        <p:blipFill rotWithShape="1">
          <a:blip r:embed="rId3">
            <a:alphaModFix/>
          </a:blip>
          <a:srcRect b="9827" l="0" r="388" t="12242"/>
          <a:stretch/>
        </p:blipFill>
        <p:spPr>
          <a:xfrm rot="-840001">
            <a:off x="2771475" y="1633180"/>
            <a:ext cx="6036342" cy="2667306"/>
          </a:xfrm>
          <a:prstGeom prst="rect">
            <a:avLst/>
          </a:prstGeom>
          <a:noFill/>
          <a:ln>
            <a:noFill/>
          </a:ln>
        </p:spPr>
      </p:pic>
      <p:sp>
        <p:nvSpPr>
          <p:cNvPr id="216" name="Google Shape;216;p32"/>
          <p:cNvSpPr txBox="1"/>
          <p:nvPr/>
        </p:nvSpPr>
        <p:spPr>
          <a:xfrm>
            <a:off x="213829" y="269679"/>
            <a:ext cx="8631900" cy="10164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1" i="0" lang="en-GB" sz="2700" u="none" cap="none" strike="noStrike">
                <a:solidFill>
                  <a:schemeClr val="accent1"/>
                </a:solidFill>
                <a:latin typeface="Calibri"/>
                <a:ea typeface="Calibri"/>
                <a:cs typeface="Calibri"/>
                <a:sym typeface="Calibri"/>
              </a:rPr>
              <a:t> The music you heard in this clip used two very important instruments which we will learn about this term.</a:t>
            </a:r>
            <a:endParaRPr b="1" i="0" sz="1400" u="none" cap="none" strike="noStrike">
              <a:solidFill>
                <a:schemeClr val="accent1"/>
              </a:solidFill>
              <a:latin typeface="Calibri"/>
              <a:ea typeface="Calibri"/>
              <a:cs typeface="Calibri"/>
              <a:sym typeface="Calibri"/>
            </a:endParaRPr>
          </a:p>
        </p:txBody>
      </p:sp>
      <p:sp>
        <p:nvSpPr>
          <p:cNvPr id="217" name="Google Shape;217;p32"/>
          <p:cNvSpPr/>
          <p:nvPr/>
        </p:nvSpPr>
        <p:spPr>
          <a:xfrm>
            <a:off x="754625" y="1680468"/>
            <a:ext cx="2665800" cy="1017000"/>
          </a:xfrm>
          <a:prstGeom prst="rect">
            <a:avLst/>
          </a:prstGeom>
          <a:noFill/>
          <a:ln cap="flat" cmpd="sng" w="57150">
            <a:solidFill>
              <a:srgbClr val="00B05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The </a:t>
            </a:r>
            <a:r>
              <a:rPr b="1" i="0" lang="en-GB" sz="2000" u="none" cap="none" strike="noStrike">
                <a:solidFill>
                  <a:schemeClr val="accent1"/>
                </a:solidFill>
                <a:latin typeface="Calibri"/>
                <a:ea typeface="Calibri"/>
                <a:cs typeface="Calibri"/>
                <a:sym typeface="Calibri"/>
              </a:rPr>
              <a:t>Tabla</a:t>
            </a:r>
            <a:r>
              <a:rPr b="0" i="0" lang="en-GB" sz="2000" u="none" cap="none" strike="noStrike">
                <a:solidFill>
                  <a:schemeClr val="accent1"/>
                </a:solidFill>
                <a:latin typeface="Calibri"/>
                <a:ea typeface="Calibri"/>
                <a:cs typeface="Calibri"/>
                <a:sym typeface="Calibri"/>
              </a:rPr>
              <a:t> – </a:t>
            </a:r>
            <a:endParaRPr b="0" i="0" sz="1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a pair of small </a:t>
            </a:r>
            <a:endParaRPr b="0" i="0" sz="1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hand drums.</a:t>
            </a:r>
            <a:endParaRPr b="0" i="0" sz="14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pic>
        <p:nvPicPr>
          <p:cNvPr id="218" name="Google Shape;218;p32"/>
          <p:cNvPicPr preferRelativeResize="0"/>
          <p:nvPr/>
        </p:nvPicPr>
        <p:blipFill rotWithShape="1">
          <a:blip r:embed="rId4">
            <a:alphaModFix/>
          </a:blip>
          <a:srcRect b="17367" l="-523" r="-2093" t="17367"/>
          <a:stretch/>
        </p:blipFill>
        <p:spPr>
          <a:xfrm>
            <a:off x="588753" y="2880143"/>
            <a:ext cx="2531808" cy="1590741"/>
          </a:xfrm>
          <a:prstGeom prst="rect">
            <a:avLst/>
          </a:prstGeom>
          <a:noFill/>
          <a:ln>
            <a:noFill/>
          </a:ln>
        </p:spPr>
      </p:pic>
      <p:sp>
        <p:nvSpPr>
          <p:cNvPr id="219" name="Google Shape;219;p32"/>
          <p:cNvSpPr/>
          <p:nvPr/>
        </p:nvSpPr>
        <p:spPr>
          <a:xfrm>
            <a:off x="5898125" y="3168524"/>
            <a:ext cx="2665800" cy="1017000"/>
          </a:xfrm>
          <a:prstGeom prst="rect">
            <a:avLst/>
          </a:prstGeom>
          <a:noFill/>
          <a:ln cap="flat" cmpd="sng" w="57150">
            <a:solidFill>
              <a:srgbClr val="00B05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The </a:t>
            </a:r>
            <a:r>
              <a:rPr b="1" i="0" lang="en-GB" sz="2000" u="none" cap="none" strike="noStrike">
                <a:solidFill>
                  <a:schemeClr val="accent1"/>
                </a:solidFill>
                <a:latin typeface="Calibri"/>
                <a:ea typeface="Calibri"/>
                <a:cs typeface="Calibri"/>
                <a:sym typeface="Calibri"/>
              </a:rPr>
              <a:t>Sitar</a:t>
            </a:r>
            <a:r>
              <a:rPr b="0" i="0" lang="en-GB" sz="2000" u="none" cap="none" strike="noStrike">
                <a:solidFill>
                  <a:schemeClr val="accent1"/>
                </a:solidFill>
                <a:latin typeface="Calibri"/>
                <a:ea typeface="Calibri"/>
                <a:cs typeface="Calibri"/>
                <a:sym typeface="Calibri"/>
              </a:rPr>
              <a:t> – </a:t>
            </a:r>
            <a:endParaRPr b="0" i="0" sz="1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a large, long-necked Indian guitar.</a:t>
            </a:r>
            <a:endParaRPr b="0" i="0" sz="14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3"/>
          <p:cNvPicPr preferRelativeResize="0"/>
          <p:nvPr/>
        </p:nvPicPr>
        <p:blipFill rotWithShape="1">
          <a:blip r:embed="rId3">
            <a:alphaModFix/>
          </a:blip>
          <a:srcRect b="9827" l="0" r="388" t="12242"/>
          <a:stretch/>
        </p:blipFill>
        <p:spPr>
          <a:xfrm rot="-839999">
            <a:off x="3414818" y="1554188"/>
            <a:ext cx="5346231" cy="2365382"/>
          </a:xfrm>
          <a:prstGeom prst="rect">
            <a:avLst/>
          </a:prstGeom>
          <a:noFill/>
          <a:ln>
            <a:noFill/>
          </a:ln>
        </p:spPr>
      </p:pic>
      <p:sp>
        <p:nvSpPr>
          <p:cNvPr id="225" name="Google Shape;225;p33"/>
          <p:cNvSpPr txBox="1"/>
          <p:nvPr/>
        </p:nvSpPr>
        <p:spPr>
          <a:xfrm>
            <a:off x="213829" y="269679"/>
            <a:ext cx="8631900" cy="10164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accent1"/>
                </a:solidFill>
                <a:latin typeface="Calibri"/>
                <a:ea typeface="Calibri"/>
                <a:cs typeface="Calibri"/>
                <a:sym typeface="Calibri"/>
              </a:rPr>
              <a:t> The </a:t>
            </a:r>
            <a:r>
              <a:rPr b="1" i="0" lang="en-GB" sz="2700" u="none" cap="none" strike="noStrike">
                <a:solidFill>
                  <a:srgbClr val="00B050"/>
                </a:solidFill>
                <a:latin typeface="Calibri"/>
                <a:ea typeface="Calibri"/>
                <a:cs typeface="Calibri"/>
                <a:sym typeface="Calibri"/>
              </a:rPr>
              <a:t>soloist</a:t>
            </a:r>
            <a:r>
              <a:rPr b="0" i="0" lang="en-GB" sz="2700" u="none" cap="none" strike="noStrike">
                <a:solidFill>
                  <a:schemeClr val="accent1"/>
                </a:solidFill>
                <a:latin typeface="Calibri"/>
                <a:ea typeface="Calibri"/>
                <a:cs typeface="Calibri"/>
                <a:sym typeface="Calibri"/>
              </a:rPr>
              <a:t> in the video who was playing the </a:t>
            </a:r>
            <a:r>
              <a:rPr b="1" i="0" lang="en-GB" sz="2700" u="none" cap="none" strike="noStrike">
                <a:solidFill>
                  <a:schemeClr val="accent1"/>
                </a:solidFill>
                <a:latin typeface="Calibri"/>
                <a:ea typeface="Calibri"/>
                <a:cs typeface="Calibri"/>
                <a:sym typeface="Calibri"/>
              </a:rPr>
              <a:t>sitar</a:t>
            </a:r>
            <a:r>
              <a:rPr b="0" i="0" lang="en-GB" sz="2700" u="none" cap="none" strike="noStrike">
                <a:solidFill>
                  <a:schemeClr val="accent1"/>
                </a:solidFill>
                <a:latin typeface="Calibri"/>
                <a:ea typeface="Calibri"/>
                <a:cs typeface="Calibri"/>
                <a:sym typeface="Calibri"/>
              </a:rPr>
              <a:t> was a very famous Indian musician called </a:t>
            </a:r>
            <a:r>
              <a:rPr b="1" i="0" lang="en-GB" sz="2700" u="none" cap="none" strike="noStrike">
                <a:solidFill>
                  <a:schemeClr val="accent1"/>
                </a:solidFill>
                <a:latin typeface="Calibri"/>
                <a:ea typeface="Calibri"/>
                <a:cs typeface="Calibri"/>
                <a:sym typeface="Calibri"/>
              </a:rPr>
              <a:t>Ravi Shankar</a:t>
            </a:r>
            <a:r>
              <a:rPr b="0" i="0" lang="en-GB" sz="2700" u="none" cap="none" strike="noStrike">
                <a:solidFill>
                  <a:schemeClr val="accent1"/>
                </a:solidFill>
                <a:latin typeface="Calibri"/>
                <a:ea typeface="Calibri"/>
                <a:cs typeface="Calibri"/>
                <a:sym typeface="Calibri"/>
              </a:rPr>
              <a:t>.</a:t>
            </a:r>
            <a:endParaRPr b="0" i="0" sz="1400" u="none" cap="none" strike="noStrike">
              <a:solidFill>
                <a:schemeClr val="accent1"/>
              </a:solidFill>
              <a:latin typeface="Calibri"/>
              <a:ea typeface="Calibri"/>
              <a:cs typeface="Calibri"/>
              <a:sym typeface="Calibri"/>
            </a:endParaRPr>
          </a:p>
        </p:txBody>
      </p:sp>
      <p:sp>
        <p:nvSpPr>
          <p:cNvPr id="226" name="Google Shape;226;p33"/>
          <p:cNvSpPr/>
          <p:nvPr/>
        </p:nvSpPr>
        <p:spPr>
          <a:xfrm>
            <a:off x="5898125" y="3168524"/>
            <a:ext cx="2665800" cy="1017000"/>
          </a:xfrm>
          <a:prstGeom prst="rect">
            <a:avLst/>
          </a:prstGeom>
          <a:noFill/>
          <a:ln cap="flat" cmpd="sng" w="57150">
            <a:solidFill>
              <a:srgbClr val="00B05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The </a:t>
            </a:r>
            <a:r>
              <a:rPr b="1" i="0" lang="en-GB" sz="2000" u="none" cap="none" strike="noStrike">
                <a:solidFill>
                  <a:schemeClr val="accent1"/>
                </a:solidFill>
                <a:latin typeface="Calibri"/>
                <a:ea typeface="Calibri"/>
                <a:cs typeface="Calibri"/>
                <a:sym typeface="Calibri"/>
              </a:rPr>
              <a:t>Sitar</a:t>
            </a:r>
            <a:r>
              <a:rPr b="0" i="0" lang="en-GB" sz="2000" u="none" cap="none" strike="noStrike">
                <a:solidFill>
                  <a:schemeClr val="accent1"/>
                </a:solidFill>
                <a:latin typeface="Calibri"/>
                <a:ea typeface="Calibri"/>
                <a:cs typeface="Calibri"/>
                <a:sym typeface="Calibri"/>
              </a:rPr>
              <a:t> – </a:t>
            </a:r>
            <a:endParaRPr b="0" i="0" sz="1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a large, long-necked Indian guitar.</a:t>
            </a:r>
            <a:endParaRPr b="0" i="0" sz="14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pic>
        <p:nvPicPr>
          <p:cNvPr id="227" name="Google Shape;227;p33"/>
          <p:cNvPicPr preferRelativeResize="0"/>
          <p:nvPr/>
        </p:nvPicPr>
        <p:blipFill rotWithShape="1">
          <a:blip r:embed="rId4">
            <a:alphaModFix/>
          </a:blip>
          <a:srcRect b="0" l="4166" r="5056" t="0"/>
          <a:stretch/>
        </p:blipFill>
        <p:spPr>
          <a:xfrm>
            <a:off x="491706" y="1129465"/>
            <a:ext cx="3416262" cy="3704078"/>
          </a:xfrm>
          <a:prstGeom prst="rect">
            <a:avLst/>
          </a:prstGeom>
          <a:noFill/>
          <a:ln cap="sq" cmpd="sng" w="57150">
            <a:solidFill>
              <a:srgbClr val="00B050"/>
            </a:solidFill>
            <a:prstDash val="solid"/>
            <a:miter lim="800000"/>
            <a:headEnd len="sm" w="sm" type="none"/>
            <a:tailEnd len="sm" w="sm" type="none"/>
          </a:ln>
          <a:effectLst>
            <a:outerShdw blurRad="50800" rotWithShape="0" algn="tl" dir="2700000" dist="38100">
              <a:srgbClr val="000000">
                <a:alpha val="4235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nvSpPr>
        <p:spPr>
          <a:xfrm>
            <a:off x="240935" y="242079"/>
            <a:ext cx="8543400" cy="847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1" i="0" lang="en-GB" sz="2700" u="none" cap="none" strike="noStrike">
                <a:solidFill>
                  <a:schemeClr val="accent1"/>
                </a:solidFill>
                <a:latin typeface="Calibri"/>
                <a:ea typeface="Calibri"/>
                <a:cs typeface="Calibri"/>
                <a:sym typeface="Calibri"/>
              </a:rPr>
              <a:t> So we have two instruments to learn about – the Tabla and the Sitar. Let's focus first on The Tabla for this lesson!</a:t>
            </a:r>
            <a:endParaRPr b="1" i="0" sz="1400" u="none" cap="none" strike="noStrike">
              <a:solidFill>
                <a:schemeClr val="accent1"/>
              </a:solidFill>
              <a:latin typeface="Calibri"/>
              <a:ea typeface="Calibri"/>
              <a:cs typeface="Calibri"/>
              <a:sym typeface="Calibri"/>
            </a:endParaRPr>
          </a:p>
        </p:txBody>
      </p:sp>
      <p:sp>
        <p:nvSpPr>
          <p:cNvPr id="233" name="Google Shape;233;p34"/>
          <p:cNvSpPr/>
          <p:nvPr/>
        </p:nvSpPr>
        <p:spPr>
          <a:xfrm>
            <a:off x="581063" y="855491"/>
            <a:ext cx="7981800" cy="776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Calibri"/>
                <a:ea typeface="Calibri"/>
                <a:cs typeface="Calibri"/>
                <a:sym typeface="Calibri"/>
              </a:rPr>
              <a:t>What is interesting about </a:t>
            </a:r>
            <a:r>
              <a:rPr b="1" i="0" lang="en-GB" sz="2000" u="none" cap="none" strike="noStrike">
                <a:solidFill>
                  <a:schemeClr val="accent1"/>
                </a:solidFill>
                <a:latin typeface="Calibri"/>
                <a:ea typeface="Calibri"/>
                <a:cs typeface="Calibri"/>
                <a:sym typeface="Calibri"/>
              </a:rPr>
              <a:t>Tabla</a:t>
            </a:r>
            <a:r>
              <a:rPr b="0" i="0" lang="en-GB" sz="2000" u="none" cap="none" strike="noStrike">
                <a:solidFill>
                  <a:schemeClr val="accent1"/>
                </a:solidFill>
                <a:latin typeface="Calibri"/>
                <a:ea typeface="Calibri"/>
                <a:cs typeface="Calibri"/>
                <a:sym typeface="Calibri"/>
              </a:rPr>
              <a:t> is that you learn to speak/say the sounds the drums can make before you learn to play them. Like this...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dk1"/>
                </a:solidFill>
                <a:latin typeface="Calibri"/>
                <a:ea typeface="Calibri"/>
                <a:cs typeface="Calibri"/>
                <a:sym typeface="Calibri"/>
              </a:rPr>
              <a:t>Tabla Improvisation</a:t>
            </a:r>
            <a:endParaRPr b="1"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chemeClr val="accent1"/>
              </a:solidFill>
              <a:latin typeface="Calibri"/>
              <a:ea typeface="Calibri"/>
              <a:cs typeface="Calibri"/>
              <a:sym typeface="Calibri"/>
            </a:endParaRPr>
          </a:p>
        </p:txBody>
      </p:sp>
      <p:pic>
        <p:nvPicPr>
          <p:cNvPr descr="WhatsApp - +91-8072415626 for online classes&#10;For more videos visit www.octavesonline.com&#10;lesson by Rahul Ram Pophali&#10;Music Learners, to sharpen your ears and get better at landing your notes - Checkout our Android app: https://play.google.com/store/apps/details?id=com.octavesonline.musicbot" id="234" name="Google Shape;234;p34" title="Language of tabla">
            <a:hlinkClick r:id="rId3"/>
          </p:cNvPr>
          <p:cNvPicPr preferRelativeResize="0"/>
          <p:nvPr/>
        </p:nvPicPr>
        <p:blipFill rotWithShape="1">
          <a:blip r:embed="rId4">
            <a:alphaModFix/>
          </a:blip>
          <a:srcRect b="0" l="0" r="0" t="0"/>
          <a:stretch/>
        </p:blipFill>
        <p:spPr>
          <a:xfrm>
            <a:off x="5452288" y="2393481"/>
            <a:ext cx="3576863" cy="2682657"/>
          </a:xfrm>
          <a:prstGeom prst="rect">
            <a:avLst/>
          </a:prstGeom>
          <a:noFill/>
          <a:ln>
            <a:noFill/>
          </a:ln>
        </p:spPr>
      </p:pic>
      <p:pic>
        <p:nvPicPr>
          <p:cNvPr descr="#darbarfestival | Modern master Bickram Ghosh believes that “what a tabla player knows is truly established through his solo work”. See him play unaccompanied in this lively demo clip.&#10;Learn more about the music:&#10;Born in Kolkata to esteemed tabla artist Shankar Ghosh and vocalist Sanjukta Ghosh, Bickram started early (“there are photographs of me at two years old, propped up with pillows and banging away on the tabla”). His experimental style incorporates ideas from early sarod training and his mother’s Patiala vocal gharana, and he also draws inspiration from Carnatic percussion through detailed study with mridangam maestro S. Sekhar. He has accompanied Ali Akbar Khan and Ravi Shankar, and played with his cousin Swapan Chaudhuri, but often looks outside classical music too.&#10;&#10;Having grown up in a house full of global drums, fusion was a natural step. Collaborators have included George Harrison, Sufi musicians, and the Mezcal Jazz Unit, and his new-age Rhythmscape group continues into its second decade. He has also scored over 25 films, with his soundtrack for Jal earning him an Oscar nomination. Outside of music he completed a Masters degree in English Literature, and has acted as a brand ambassador for the Indian Election Commission, promoting democratic engagement in West Bengal. &#10;&#10;“My father directs a very interesting all-drum orchestra that’s been around since 1976. All the drums for this band, maybe 50 or 60 different kinds, used to be in our house and as a kid I played around with anything and everything. That experience gave me a wider perspective” (Bickram Ghosh)&#10;&#10;Recorded at Darbar in 2015, on location in India:&#10;-Bickram Ghosh (tabla)&#10;&#10;The video is part of ‘Musical Wonders of India’ curated by Darbar and the V&amp;A Museum in London. View the full online exhibition at http://www.darbar.org/wonders &amp; http://www.vam.ac.uk/musicalwonders. Special thanks to the exhibition’s donors: Arumugam Raveendran, Charu Shahane, Late Charanjit (Kugi) Vohra, The Helen Hamlyn Trust, Jagdeep Shah, Mohinder Virdee, Nishant Bhaskar, Nomadic Dairy, Ranbir Attwal, Sandeep Kandola, Satish &amp; Divya Jeram, Seetal Mann, Sreecumaar, and Sandeep Virdee.&#10;WATCH HUNDREDS OF FULL-LENGTH VIDEOS on our premium subscription service.  You can also get the Darbar App which will let you download content and watch later, this is great for when you are offline or travelling. Please join us and support Indian classical music and artists.  Start your free trial at - https://bit.ly/3urynms        &#10;&#10;Here are some links to our most-watched full-length videos.  Click the below links and start your free trial to start watching immediately.  &#10;&#10;- Ustad Shahid Parvez Khan &amp; Ojas Adhiya (69 minutes) - https://bit.ly/3urSTUf  &#10;- Aruna Sairam full concert (108 minutes) - https://bit.ly/3vPcAW2  &#10;- Percussion Masters concert featuring Satyajit Talwalkar, Sukhwinder Singh Pinky, Sai Giridhar &amp; Giridhar Udupa (108 minutes) - https://bit.ly/3xNix7X  &#10;- Churning The Ocean documentary film on the Dhrupad maestro Ustad Bahauddin Dagar (66 minutes) - https://bit.ly/3h9aKv6  &#10;- Pandit Venkatesh Kumar full concert (93 minutes) - https://bit.ly/3vILwHW &#10;&#10;The best thing is that you can experience this amazing music with your family any time from the comfort of your own home.  It provides you with the warmth of a live concert experience and gives you access to some of the finest performances by the world’s best musicians playing their favourite ragas. We believe that the cultural education experience for you and your whole family is priceless. &#10;&#10;You might be asking, why is Darbar giving me a free trial? We are passionate about Indian classical music and have the largest online archive of videos - we want everyone to experience the bliss of Indian classical music.  This is one of those things that can’t be put into words, this is something that must be experienced.  Even if you decide to leave after this trial, that is perfectly fine.  &#10;&#10;In closing, the best part of your membership is that you can feel 100% confident that you are supporting Indian classical music and musicians through a registered non-profit organisation.  &#10;&#10;Click https://bit.ly/3urynms to start your free no-obligation 3-day trial immediately.  You are only one click away - transport yourself into the largest online archive of Indian classical music 😊   &#10;&#10;Darbar believes in the power of Indian classical arts to stir, thrill and inspire. Through shared experiences and digital connectivity we ensure that one of the world’s finest art forms reaches the widest possible audience. Founded in 2006, we deliver premium quality live events, music education, broadcasts and online engagement through promoting artistic innovation and creative technology. We are also committed to providing a platform for new talent from India and the UK.&#10;&#10;All Rights Reserved ©2019 Darbar Arts Culture Heritage Trust" id="235" name="Google Shape;235;p34" title="Solo Tabla Magic | Bickram Ghosh | Music of India">
            <a:hlinkClick r:id="rId5"/>
          </p:cNvPr>
          <p:cNvPicPr preferRelativeResize="0"/>
          <p:nvPr/>
        </p:nvPicPr>
        <p:blipFill rotWithShape="1">
          <a:blip r:embed="rId6">
            <a:alphaModFix/>
          </a:blip>
          <a:srcRect b="0" l="0" r="0" t="0"/>
          <a:stretch/>
        </p:blipFill>
        <p:spPr>
          <a:xfrm>
            <a:off x="460238" y="2393475"/>
            <a:ext cx="3934182" cy="2750025"/>
          </a:xfrm>
          <a:prstGeom prst="rect">
            <a:avLst/>
          </a:prstGeom>
          <a:noFill/>
          <a:ln>
            <a:noFill/>
          </a:ln>
        </p:spPr>
      </p:pic>
      <p:sp>
        <p:nvSpPr>
          <p:cNvPr id="236" name="Google Shape;236;p34"/>
          <p:cNvSpPr txBox="1"/>
          <p:nvPr/>
        </p:nvSpPr>
        <p:spPr>
          <a:xfrm>
            <a:off x="6054638" y="1823213"/>
            <a:ext cx="2508300" cy="338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chemeClr val="dk1"/>
              </a:buClr>
              <a:buSzPts val="800"/>
              <a:buFont typeface="Arial"/>
              <a:buNone/>
            </a:pPr>
            <a:r>
              <a:rPr b="1" i="0" lang="en-GB" sz="1300" u="none" cap="none" strike="noStrike">
                <a:solidFill>
                  <a:schemeClr val="dk1"/>
                </a:solidFill>
                <a:latin typeface="Calibri"/>
                <a:ea typeface="Calibri"/>
                <a:cs typeface="Calibri"/>
                <a:sym typeface="Calibri"/>
              </a:rPr>
              <a:t>Tabla Phonetics</a:t>
            </a:r>
            <a:endParaRPr b="1" i="0" sz="13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nvSpPr>
        <p:spPr>
          <a:xfrm>
            <a:off x="2251200" y="68950"/>
            <a:ext cx="4641600" cy="975600"/>
          </a:xfrm>
          <a:prstGeom prst="rect">
            <a:avLst/>
          </a:prstGeom>
          <a:noFill/>
          <a:ln>
            <a:noFill/>
          </a:ln>
        </p:spPr>
        <p:txBody>
          <a:bodyPr anchorCtr="0" anchor="t" bIns="34275" lIns="68575" spcFirstLastPara="1" rIns="68575" wrap="square" tIns="34275">
            <a:normAutofit/>
          </a:bodyPr>
          <a:lstStyle/>
          <a:p>
            <a:pPr indent="0" lvl="0" marL="914400" marR="0" rtl="0" algn="l">
              <a:lnSpc>
                <a:spcPct val="90000"/>
              </a:lnSpc>
              <a:spcBef>
                <a:spcPts val="0"/>
              </a:spcBef>
              <a:spcAft>
                <a:spcPts val="0"/>
              </a:spcAft>
              <a:buClr>
                <a:schemeClr val="accent1"/>
              </a:buClr>
              <a:buSzPts val="2200"/>
              <a:buFont typeface="Corbel"/>
              <a:buNone/>
            </a:pPr>
            <a:r>
              <a:rPr b="1" lang="en-GB" sz="2700">
                <a:solidFill>
                  <a:schemeClr val="accent1"/>
                </a:solidFill>
                <a:latin typeface="Calibri"/>
                <a:ea typeface="Calibri"/>
                <a:cs typeface="Calibri"/>
                <a:sym typeface="Calibri"/>
              </a:rPr>
              <a:t>Autumn Term: </a:t>
            </a:r>
            <a:endParaRPr b="1" sz="2700">
              <a:solidFill>
                <a:schemeClr val="accent1"/>
              </a:solidFill>
              <a:latin typeface="Calibri"/>
              <a:ea typeface="Calibri"/>
              <a:cs typeface="Calibri"/>
              <a:sym typeface="Calibri"/>
            </a:endParaRPr>
          </a:p>
          <a:p>
            <a:pPr indent="0" lvl="0" marL="914400" marR="0" rtl="0" algn="l">
              <a:lnSpc>
                <a:spcPct val="90000"/>
              </a:lnSpc>
              <a:spcBef>
                <a:spcPts val="0"/>
              </a:spcBef>
              <a:spcAft>
                <a:spcPts val="0"/>
              </a:spcAft>
              <a:buClr>
                <a:schemeClr val="accent1"/>
              </a:buClr>
              <a:buSzPts val="2200"/>
              <a:buFont typeface="Corbel"/>
              <a:buNone/>
            </a:pPr>
            <a:r>
              <a:rPr b="1" lang="en-GB" sz="2700">
                <a:solidFill>
                  <a:schemeClr val="accent1"/>
                </a:solidFill>
                <a:latin typeface="Calibri"/>
                <a:ea typeface="Calibri"/>
                <a:cs typeface="Calibri"/>
                <a:sym typeface="Calibri"/>
              </a:rPr>
              <a:t>Anoushka Shankar</a:t>
            </a:r>
            <a:r>
              <a:rPr b="1" lang="en-GB" sz="2700">
                <a:solidFill>
                  <a:schemeClr val="accent1"/>
                </a:solidFill>
              </a:rPr>
              <a:t> </a:t>
            </a:r>
            <a:endParaRPr b="1" i="0" sz="1100" u="none" cap="none" strike="noStrike">
              <a:solidFill>
                <a:srgbClr val="000000"/>
              </a:solidFill>
              <a:latin typeface="Arial"/>
              <a:ea typeface="Arial"/>
              <a:cs typeface="Arial"/>
              <a:sym typeface="Arial"/>
            </a:endParaRPr>
          </a:p>
        </p:txBody>
      </p:sp>
      <p:sp>
        <p:nvSpPr>
          <p:cNvPr id="242" name="Google Shape;242;p35"/>
          <p:cNvSpPr txBox="1"/>
          <p:nvPr/>
        </p:nvSpPr>
        <p:spPr>
          <a:xfrm>
            <a:off x="3092825" y="877175"/>
            <a:ext cx="2988900" cy="975600"/>
          </a:xfrm>
          <a:prstGeom prst="rect">
            <a:avLst/>
          </a:prstGeom>
          <a:solidFill>
            <a:srgbClr val="F6DEF5"/>
          </a:solidFill>
          <a:ln>
            <a:noFill/>
          </a:ln>
        </p:spPr>
        <p:txBody>
          <a:bodyPr anchorCtr="0" anchor="t" bIns="0" lIns="0" spcFirstLastPara="1" rIns="0" wrap="square" tIns="0">
            <a:noAutofit/>
          </a:bodyPr>
          <a:lstStyle/>
          <a:p>
            <a:pPr indent="-247650" lvl="0" marL="342900" rtl="0" algn="l">
              <a:lnSpc>
                <a:spcPct val="115000"/>
              </a:lnSpc>
              <a:spcBef>
                <a:spcPts val="0"/>
              </a:spcBef>
              <a:spcAft>
                <a:spcPts val="0"/>
              </a:spcAft>
              <a:buClr>
                <a:schemeClr val="dk1"/>
              </a:buClr>
              <a:buSzPts val="1300"/>
              <a:buFont typeface="Calibri"/>
              <a:buChar char="•"/>
            </a:pPr>
            <a:r>
              <a:rPr b="1" lang="en-GB" sz="1100">
                <a:solidFill>
                  <a:schemeClr val="dk1"/>
                </a:solidFill>
                <a:latin typeface="Calibri"/>
                <a:ea typeface="Calibri"/>
                <a:cs typeface="Calibri"/>
                <a:sym typeface="Calibri"/>
              </a:rPr>
              <a:t>Date of Birth:</a:t>
            </a:r>
            <a:r>
              <a:rPr lang="en-GB" sz="1100">
                <a:solidFill>
                  <a:schemeClr val="dk1"/>
                </a:solidFill>
                <a:latin typeface="Calibri"/>
                <a:ea typeface="Calibri"/>
                <a:cs typeface="Calibri"/>
                <a:sym typeface="Calibri"/>
              </a:rPr>
              <a:t> 9th June 1981 </a:t>
            </a:r>
            <a:endParaRPr sz="1100">
              <a:solidFill>
                <a:schemeClr val="dk1"/>
              </a:solidFill>
              <a:latin typeface="Calibri"/>
              <a:ea typeface="Calibri"/>
              <a:cs typeface="Calibri"/>
              <a:sym typeface="Calibri"/>
            </a:endParaRPr>
          </a:p>
          <a:p>
            <a:pPr indent="-247650" lvl="0" marL="342900" rtl="0" algn="l">
              <a:lnSpc>
                <a:spcPct val="115000"/>
              </a:lnSpc>
              <a:spcBef>
                <a:spcPts val="0"/>
              </a:spcBef>
              <a:spcAft>
                <a:spcPts val="0"/>
              </a:spcAft>
              <a:buClr>
                <a:schemeClr val="dk1"/>
              </a:buClr>
              <a:buSzPts val="1300"/>
              <a:buFont typeface="Calibri"/>
              <a:buChar char="•"/>
            </a:pPr>
            <a:r>
              <a:rPr b="1" lang="en-GB" sz="1100">
                <a:solidFill>
                  <a:schemeClr val="dk1"/>
                </a:solidFill>
                <a:latin typeface="Calibri"/>
                <a:ea typeface="Calibri"/>
                <a:cs typeface="Calibri"/>
                <a:sym typeface="Calibri"/>
              </a:rPr>
              <a:t>Birth Location:</a:t>
            </a:r>
            <a:r>
              <a:rPr lang="en-GB" sz="1100">
                <a:solidFill>
                  <a:schemeClr val="dk1"/>
                </a:solidFill>
                <a:latin typeface="Calibri"/>
                <a:ea typeface="Calibri"/>
                <a:cs typeface="Calibri"/>
                <a:sym typeface="Calibri"/>
              </a:rPr>
              <a:t> London, England</a:t>
            </a:r>
            <a:endParaRPr sz="1100">
              <a:solidFill>
                <a:schemeClr val="dk1"/>
              </a:solidFill>
            </a:endParaRPr>
          </a:p>
          <a:p>
            <a:pPr indent="-234950" lvl="0" marL="3429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Nationality:</a:t>
            </a:r>
            <a:r>
              <a:rPr lang="en-GB" sz="1100">
                <a:solidFill>
                  <a:schemeClr val="dk1"/>
                </a:solidFill>
                <a:latin typeface="Calibri"/>
                <a:ea typeface="Calibri"/>
                <a:cs typeface="Calibri"/>
                <a:sym typeface="Calibri"/>
              </a:rPr>
              <a:t> British / Indian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800"/>
              </a:spcAft>
              <a:buNone/>
            </a:pPr>
            <a:r>
              <a:rPr lang="en-GB" sz="1000">
                <a:solidFill>
                  <a:srgbClr val="333333"/>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cxnSp>
        <p:nvCxnSpPr>
          <p:cNvPr id="243" name="Google Shape;243;p35"/>
          <p:cNvCxnSpPr/>
          <p:nvPr/>
        </p:nvCxnSpPr>
        <p:spPr>
          <a:xfrm flipH="1" rot="10800000">
            <a:off x="5596700" y="611687"/>
            <a:ext cx="1226700" cy="265500"/>
          </a:xfrm>
          <a:prstGeom prst="straightConnector1">
            <a:avLst/>
          </a:prstGeom>
          <a:noFill/>
          <a:ln cap="flat" cmpd="sng" w="28575">
            <a:solidFill>
              <a:schemeClr val="dk2"/>
            </a:solidFill>
            <a:prstDash val="solid"/>
            <a:round/>
            <a:headEnd len="med" w="med" type="none"/>
            <a:tailEnd len="med" w="med" type="triangle"/>
          </a:ln>
        </p:spPr>
      </p:cxnSp>
      <p:sp>
        <p:nvSpPr>
          <p:cNvPr id="244" name="Google Shape;244;p35"/>
          <p:cNvSpPr/>
          <p:nvPr/>
        </p:nvSpPr>
        <p:spPr>
          <a:xfrm>
            <a:off x="5146625" y="2942325"/>
            <a:ext cx="3997500" cy="2180400"/>
          </a:xfrm>
          <a:prstGeom prst="rect">
            <a:avLst/>
          </a:prstGeom>
          <a:solidFill>
            <a:srgbClr val="ECECEC"/>
          </a:solid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GB" sz="1100">
                <a:solidFill>
                  <a:srgbClr val="333333"/>
                </a:solidFill>
                <a:latin typeface="Calibri"/>
                <a:ea typeface="Calibri"/>
                <a:cs typeface="Calibri"/>
                <a:sym typeface="Calibri"/>
              </a:rPr>
              <a:t>Famous Pieces: </a:t>
            </a:r>
            <a:endParaRPr b="1" sz="1100">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rPr b="1" lang="en-GB" sz="1000">
                <a:solidFill>
                  <a:srgbClr val="333333"/>
                </a:solidFill>
                <a:latin typeface="Calibri"/>
                <a:ea typeface="Calibri"/>
                <a:cs typeface="Calibri"/>
                <a:sym typeface="Calibri"/>
              </a:rPr>
              <a:t>Traces of You </a:t>
            </a:r>
            <a:endParaRPr b="1" sz="1000">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333333"/>
                </a:solidFill>
                <a:latin typeface="Calibri"/>
                <a:ea typeface="Calibri"/>
                <a:cs typeface="Calibri"/>
                <a:sym typeface="Calibri"/>
              </a:rPr>
              <a:t>This piece  is a memorial to her father and blend Indian classical music</a:t>
            </a:r>
            <a:r>
              <a:rPr lang="en-GB" sz="1000">
                <a:solidFill>
                  <a:srgbClr val="333333"/>
                </a:solidFill>
                <a:latin typeface="Calibri"/>
                <a:ea typeface="Calibri"/>
                <a:cs typeface="Calibri"/>
                <a:sym typeface="Calibri"/>
              </a:rPr>
              <a:t> with various other genres.</a:t>
            </a:r>
            <a:endParaRPr sz="1000">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rPr b="1" lang="en-GB" sz="1000">
                <a:solidFill>
                  <a:srgbClr val="333333"/>
                </a:solidFill>
                <a:latin typeface="Calibri"/>
                <a:ea typeface="Calibri"/>
                <a:cs typeface="Calibri"/>
                <a:sym typeface="Calibri"/>
              </a:rPr>
              <a:t>Boat to Nowhere </a:t>
            </a:r>
            <a:r>
              <a:rPr lang="en-GB" sz="1000">
                <a:solidFill>
                  <a:schemeClr val="dk1"/>
                </a:solidFill>
                <a:latin typeface="Calibri"/>
                <a:ea typeface="Calibri"/>
                <a:cs typeface="Calibri"/>
                <a:sym typeface="Calibri"/>
              </a:rPr>
              <a:t> is the first song on her 2016 album, </a:t>
            </a:r>
            <a:r>
              <a:rPr i="1" lang="en-GB" sz="1000">
                <a:solidFill>
                  <a:schemeClr val="dk1"/>
                </a:solidFill>
                <a:latin typeface="Calibri"/>
                <a:ea typeface="Calibri"/>
                <a:cs typeface="Calibri"/>
                <a:sym typeface="Calibri"/>
              </a:rPr>
              <a:t>Land of Gold</a:t>
            </a:r>
            <a:r>
              <a:rPr lang="en-GB" sz="1000">
                <a:solidFill>
                  <a:schemeClr val="dk1"/>
                </a:solidFill>
                <a:latin typeface="Calibri"/>
                <a:ea typeface="Calibri"/>
                <a:cs typeface="Calibri"/>
                <a:sym typeface="Calibri"/>
              </a:rPr>
              <a:t>, and it serves as a powerful opening to the album's central theme of the global refugee crisis.</a:t>
            </a:r>
            <a:endParaRPr sz="10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rPr b="1" lang="en-GB" sz="1000">
                <a:solidFill>
                  <a:schemeClr val="dk1"/>
                </a:solidFill>
                <a:latin typeface="Calibri"/>
                <a:ea typeface="Calibri"/>
                <a:cs typeface="Calibri"/>
                <a:sym typeface="Calibri"/>
              </a:rPr>
              <a:t>Voice of the Moon </a:t>
            </a:r>
            <a:r>
              <a:rPr lang="en-GB" sz="1000">
                <a:solidFill>
                  <a:schemeClr val="dk1"/>
                </a:solidFill>
                <a:latin typeface="Calibri"/>
                <a:ea typeface="Calibri"/>
                <a:cs typeface="Calibri"/>
                <a:sym typeface="Calibri"/>
              </a:rPr>
              <a:t>is a significant piece featured on her 2005 album, </a:t>
            </a:r>
            <a:r>
              <a:rPr i="1" lang="en-GB" sz="1000">
                <a:solidFill>
                  <a:schemeClr val="dk1"/>
                </a:solidFill>
                <a:latin typeface="Calibri"/>
                <a:ea typeface="Calibri"/>
                <a:cs typeface="Calibri"/>
                <a:sym typeface="Calibri"/>
              </a:rPr>
              <a:t>Rise</a:t>
            </a:r>
            <a:r>
              <a:rPr lang="en-GB" sz="1000">
                <a:solidFill>
                  <a:schemeClr val="dk1"/>
                </a:solidFill>
                <a:latin typeface="Calibri"/>
                <a:ea typeface="Calibri"/>
                <a:cs typeface="Calibri"/>
                <a:sym typeface="Calibri"/>
              </a:rPr>
              <a:t>. It is a beautiful example of her unique ability to blend traditional Indian classical music with contemporary and Western sounds.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rgbClr val="333333"/>
              </a:solidFill>
              <a:latin typeface="Calibri"/>
              <a:ea typeface="Calibri"/>
              <a:cs typeface="Calibri"/>
              <a:sym typeface="Calibri"/>
            </a:endParaRPr>
          </a:p>
          <a:p>
            <a:pPr indent="0" lvl="0" marL="0" rtl="0" algn="l">
              <a:lnSpc>
                <a:spcPct val="115000"/>
              </a:lnSpc>
              <a:spcBef>
                <a:spcPts val="800"/>
              </a:spcBef>
              <a:spcAft>
                <a:spcPts val="0"/>
              </a:spcAft>
              <a:buNone/>
            </a:pPr>
            <a:r>
              <a:t/>
            </a:r>
            <a:endParaRPr sz="1100">
              <a:solidFill>
                <a:schemeClr val="dk1"/>
              </a:solidFill>
              <a:latin typeface="Calibri"/>
              <a:ea typeface="Calibri"/>
              <a:cs typeface="Calibri"/>
              <a:sym typeface="Calibri"/>
            </a:endParaRPr>
          </a:p>
        </p:txBody>
      </p:sp>
      <p:pic>
        <p:nvPicPr>
          <p:cNvPr id="245" name="Google Shape;245;p35"/>
          <p:cNvPicPr preferRelativeResize="0"/>
          <p:nvPr/>
        </p:nvPicPr>
        <p:blipFill rotWithShape="1">
          <a:blip r:embed="rId3">
            <a:alphaModFix/>
          </a:blip>
          <a:srcRect b="0" l="0" r="0" t="0"/>
          <a:stretch/>
        </p:blipFill>
        <p:spPr>
          <a:xfrm>
            <a:off x="3408925" y="1867338"/>
            <a:ext cx="1959451" cy="1075000"/>
          </a:xfrm>
          <a:prstGeom prst="rect">
            <a:avLst/>
          </a:prstGeom>
          <a:noFill/>
          <a:ln>
            <a:noFill/>
          </a:ln>
        </p:spPr>
      </p:pic>
      <p:sp>
        <p:nvSpPr>
          <p:cNvPr id="246" name="Google Shape;246;p35"/>
          <p:cNvSpPr/>
          <p:nvPr/>
        </p:nvSpPr>
        <p:spPr>
          <a:xfrm>
            <a:off x="-101950" y="1510625"/>
            <a:ext cx="3470700" cy="1773000"/>
          </a:xfrm>
          <a:prstGeom prst="cloudCallout">
            <a:avLst>
              <a:gd fmla="val -49730" name="adj1"/>
              <a:gd fmla="val 75424" name="adj2"/>
            </a:avLst>
          </a:prstGeom>
          <a:solidFill>
            <a:srgbClr val="D9DFF8"/>
          </a:solidFill>
          <a:ln cap="flat" cmpd="sng" w="12700">
            <a:solidFill>
              <a:srgbClr val="0812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lang="en-GB" sz="1100">
                <a:latin typeface="Calibri"/>
                <a:ea typeface="Calibri"/>
                <a:cs typeface="Calibri"/>
                <a:sym typeface="Calibri"/>
              </a:rPr>
              <a:t> </a:t>
            </a:r>
            <a:r>
              <a:rPr b="1" lang="en-GB" sz="1100" u="sng">
                <a:latin typeface="Calibri"/>
                <a:ea typeface="Calibri"/>
                <a:cs typeface="Calibri"/>
                <a:sym typeface="Calibri"/>
              </a:rPr>
              <a:t>Early life:</a:t>
            </a:r>
            <a:r>
              <a:rPr b="1" lang="en-GB" sz="1100">
                <a:solidFill>
                  <a:schemeClr val="dk1"/>
                </a:solidFill>
                <a:latin typeface="Calibri"/>
                <a:ea typeface="Calibri"/>
                <a:cs typeface="Calibri"/>
                <a:sym typeface="Calibri"/>
              </a:rPr>
              <a:t> </a:t>
            </a:r>
            <a:r>
              <a:rPr lang="en-GB" sz="1000">
                <a:solidFill>
                  <a:srgbClr val="222222"/>
                </a:solidFill>
                <a:latin typeface="Calibri"/>
                <a:ea typeface="Calibri"/>
                <a:cs typeface="Calibri"/>
                <a:sym typeface="Calibri"/>
              </a:rPr>
              <a:t>Born in London in 1981, Anoushka grew up moving between London, Delhi and California. Her father was the legendary sitar player, Ravi Shankar! You might have heard of him because he taught The Beatles' George Harrison to play the sitar. He was also our composer in 2021/22. </a:t>
            </a:r>
            <a:endParaRPr i="0" sz="1300" u="none" cap="none" strike="noStrike">
              <a:solidFill>
                <a:srgbClr val="000000"/>
              </a:solidFill>
              <a:latin typeface="Calibri"/>
              <a:ea typeface="Calibri"/>
              <a:cs typeface="Calibri"/>
              <a:sym typeface="Calibri"/>
            </a:endParaRPr>
          </a:p>
        </p:txBody>
      </p:sp>
      <p:sp>
        <p:nvSpPr>
          <p:cNvPr id="247" name="Google Shape;247;p35"/>
          <p:cNvSpPr/>
          <p:nvPr/>
        </p:nvSpPr>
        <p:spPr>
          <a:xfrm>
            <a:off x="5438225" y="1044538"/>
            <a:ext cx="3705900" cy="1976100"/>
          </a:xfrm>
          <a:prstGeom prst="cloudCallout">
            <a:avLst>
              <a:gd fmla="val 40424" name="adj1"/>
              <a:gd fmla="val 67865" name="adj2"/>
            </a:avLst>
          </a:prstGeom>
          <a:solidFill>
            <a:srgbClr val="EDA4E8"/>
          </a:solidFill>
          <a:ln cap="flat" cmpd="sng" w="12700">
            <a:solidFill>
              <a:srgbClr val="08123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libri"/>
                <a:ea typeface="Calibri"/>
                <a:cs typeface="Calibri"/>
                <a:sym typeface="Calibri"/>
              </a:rPr>
              <a:t>Iconic moments: </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Performance at BBC Proms on </a:t>
            </a:r>
            <a:r>
              <a:rPr b="1" lang="en-GB" sz="1000">
                <a:solidFill>
                  <a:schemeClr val="dk1"/>
                </a:solidFill>
                <a:latin typeface="Calibri"/>
                <a:ea typeface="Calibri"/>
                <a:cs typeface="Calibri"/>
                <a:sym typeface="Calibri"/>
              </a:rPr>
              <a:t>12th August 2025</a:t>
            </a:r>
            <a:r>
              <a:rPr lang="en-GB" sz="1000">
                <a:solidFill>
                  <a:schemeClr val="dk1"/>
                </a:solidFill>
                <a:latin typeface="Calibri"/>
                <a:ea typeface="Calibri"/>
                <a:cs typeface="Calibri"/>
                <a:sym typeface="Calibri"/>
              </a:rPr>
              <a:t> Ft London Contemporary Orchestra </a:t>
            </a:r>
            <a:endParaRPr sz="1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0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AutoNum type="arabicPeriod"/>
            </a:pPr>
            <a:r>
              <a:rPr lang="en-GB" sz="900">
                <a:solidFill>
                  <a:schemeClr val="dk1"/>
                </a:solidFill>
                <a:latin typeface="Calibri"/>
                <a:ea typeface="Calibri"/>
                <a:cs typeface="Calibri"/>
                <a:sym typeface="Calibri"/>
              </a:rPr>
              <a:t>First Indian musician to perform live at the Grammy Awards on </a:t>
            </a:r>
            <a:r>
              <a:rPr b="1" lang="en-GB" sz="900">
                <a:solidFill>
                  <a:schemeClr val="dk1"/>
                </a:solidFill>
                <a:latin typeface="Calibri"/>
                <a:ea typeface="Calibri"/>
                <a:cs typeface="Calibri"/>
                <a:sym typeface="Calibri"/>
              </a:rPr>
              <a:t>13th February 2005</a:t>
            </a:r>
            <a:r>
              <a:rPr lang="en-GB" sz="900">
                <a:solidFill>
                  <a:schemeClr val="dk1"/>
                </a:solidFill>
                <a:latin typeface="Calibri"/>
                <a:ea typeface="Calibri"/>
                <a:cs typeface="Calibri"/>
                <a:sym typeface="Calibri"/>
              </a:rPr>
              <a:t>, following her nomination for the album </a:t>
            </a:r>
            <a:r>
              <a:rPr i="1" lang="en-GB" sz="900">
                <a:solidFill>
                  <a:schemeClr val="dk1"/>
                </a:solidFill>
                <a:latin typeface="Calibri"/>
                <a:ea typeface="Calibri"/>
                <a:cs typeface="Calibri"/>
                <a:sym typeface="Calibri"/>
              </a:rPr>
              <a:t>Rise</a:t>
            </a:r>
            <a:r>
              <a:rPr lang="en-GB" sz="900">
                <a:solidFill>
                  <a:schemeClr val="dk1"/>
                </a:solidFill>
                <a:latin typeface="Calibri"/>
                <a:ea typeface="Calibri"/>
                <a:cs typeface="Calibri"/>
                <a:sym typeface="Calibri"/>
              </a:rPr>
              <a:t>.</a:t>
            </a:r>
            <a:endParaRPr sz="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sz="1200">
              <a:solidFill>
                <a:srgbClr val="333333"/>
              </a:solidFill>
              <a:latin typeface="Calibri"/>
              <a:ea typeface="Calibri"/>
              <a:cs typeface="Calibri"/>
              <a:sym typeface="Calibri"/>
            </a:endParaRPr>
          </a:p>
        </p:txBody>
      </p:sp>
      <p:sp>
        <p:nvSpPr>
          <p:cNvPr id="248" name="Google Shape;248;p35"/>
          <p:cNvSpPr/>
          <p:nvPr/>
        </p:nvSpPr>
        <p:spPr>
          <a:xfrm>
            <a:off x="27925" y="3430725"/>
            <a:ext cx="3340800" cy="1692000"/>
          </a:xfrm>
          <a:prstGeom prst="rect">
            <a:avLst/>
          </a:prstGeom>
          <a:solidFill>
            <a:srgbClr val="ECECEC"/>
          </a:solid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GB" sz="1100" u="sng">
                <a:solidFill>
                  <a:schemeClr val="dk1"/>
                </a:solidFill>
                <a:latin typeface="Calibri"/>
                <a:ea typeface="Calibri"/>
                <a:cs typeface="Calibri"/>
                <a:sym typeface="Calibri"/>
              </a:rPr>
              <a:t>Early Career/Family</a:t>
            </a:r>
            <a:endParaRPr b="1" sz="11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222222"/>
                </a:solidFill>
                <a:latin typeface="Calibri"/>
                <a:ea typeface="Calibri"/>
                <a:cs typeface="Calibri"/>
                <a:sym typeface="Calibri"/>
              </a:rPr>
              <a:t>Anoushka's music is a cool mix of different styles. She started by playing traditional Indian classical music at the age of 7, just like her father (Ravi Shankar). As she got older, she began to experiment, blending her sitar with modern music like electronic beats, jazz, and even Spanish flamenco. Anoushka also has a famous half-sister, the singer Norah Jones. She has featured in many of her pieces over the years. </a:t>
            </a:r>
            <a:endParaRPr sz="1000">
              <a:solidFill>
                <a:srgbClr val="222222"/>
              </a:solidFill>
              <a:latin typeface="Calibri"/>
              <a:ea typeface="Calibri"/>
              <a:cs typeface="Calibri"/>
              <a:sym typeface="Calibri"/>
            </a:endParaRPr>
          </a:p>
          <a:p>
            <a:pPr indent="0" lvl="0" marL="0" rtl="0" algn="l">
              <a:lnSpc>
                <a:spcPct val="115000"/>
              </a:lnSpc>
              <a:spcBef>
                <a:spcPts val="800"/>
              </a:spcBef>
              <a:spcAft>
                <a:spcPts val="800"/>
              </a:spcAft>
              <a:buNone/>
            </a:pPr>
            <a:r>
              <a:t/>
            </a:r>
            <a:endParaRPr sz="1100">
              <a:solidFill>
                <a:schemeClr val="dk1"/>
              </a:solidFill>
              <a:latin typeface="Calibri"/>
              <a:ea typeface="Calibri"/>
              <a:cs typeface="Calibri"/>
              <a:sym typeface="Calibri"/>
            </a:endParaRPr>
          </a:p>
        </p:txBody>
      </p:sp>
      <p:pic>
        <p:nvPicPr>
          <p:cNvPr id="249" name="Google Shape;249;p35" title="Screenshot 2025-09-02 08.59.50.png"/>
          <p:cNvPicPr preferRelativeResize="0"/>
          <p:nvPr/>
        </p:nvPicPr>
        <p:blipFill>
          <a:blip r:embed="rId4">
            <a:alphaModFix/>
          </a:blip>
          <a:stretch>
            <a:fillRect/>
          </a:stretch>
        </p:blipFill>
        <p:spPr>
          <a:xfrm>
            <a:off x="-56625" y="68950"/>
            <a:ext cx="1619079" cy="1583700"/>
          </a:xfrm>
          <a:prstGeom prst="rect">
            <a:avLst/>
          </a:prstGeom>
          <a:noFill/>
          <a:ln>
            <a:noFill/>
          </a:ln>
        </p:spPr>
      </p:pic>
      <p:pic>
        <p:nvPicPr>
          <p:cNvPr id="250" name="Google Shape;250;p35"/>
          <p:cNvPicPr preferRelativeResize="0"/>
          <p:nvPr/>
        </p:nvPicPr>
        <p:blipFill rotWithShape="1">
          <a:blip r:embed="rId5">
            <a:alphaModFix/>
          </a:blip>
          <a:srcRect b="16847" l="13971" r="0" t="21306"/>
          <a:stretch/>
        </p:blipFill>
        <p:spPr>
          <a:xfrm>
            <a:off x="6789500" y="19263"/>
            <a:ext cx="2354500" cy="1074975"/>
          </a:xfrm>
          <a:prstGeom prst="rect">
            <a:avLst/>
          </a:prstGeom>
          <a:noFill/>
          <a:ln>
            <a:noFill/>
          </a:ln>
        </p:spPr>
      </p:pic>
      <p:pic>
        <p:nvPicPr>
          <p:cNvPr descr="💃" id="251" name="Google Shape;251;p35"/>
          <p:cNvPicPr preferRelativeResize="0"/>
          <p:nvPr/>
        </p:nvPicPr>
        <p:blipFill>
          <a:blip r:embed="rId6">
            <a:alphaModFix/>
          </a:blip>
          <a:stretch>
            <a:fillRect/>
          </a:stretch>
        </p:blipFill>
        <p:spPr>
          <a:xfrm>
            <a:off x="152400" y="152400"/>
            <a:ext cx="167640" cy="167640"/>
          </a:xfrm>
          <a:prstGeom prst="rect">
            <a:avLst/>
          </a:prstGeom>
          <a:noFill/>
          <a:ln>
            <a:noFill/>
          </a:ln>
        </p:spPr>
      </p:pic>
      <p:pic>
        <p:nvPicPr>
          <p:cNvPr id="252" name="Google Shape;252;p35"/>
          <p:cNvPicPr preferRelativeResize="0"/>
          <p:nvPr/>
        </p:nvPicPr>
        <p:blipFill rotWithShape="1">
          <a:blip r:embed="rId7">
            <a:alphaModFix/>
          </a:blip>
          <a:srcRect b="39135" l="0" r="0" t="0"/>
          <a:stretch/>
        </p:blipFill>
        <p:spPr>
          <a:xfrm>
            <a:off x="3486139" y="3205050"/>
            <a:ext cx="1660475" cy="1437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nvSpPr>
        <p:spPr>
          <a:xfrm>
            <a:off x="-54131" y="54150"/>
            <a:ext cx="9315300" cy="1016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2700"/>
              <a:buFont typeface="Arial"/>
              <a:buNone/>
            </a:pPr>
            <a:r>
              <a:rPr b="1" i="0" lang="en-GB" sz="19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Piece:</a:t>
            </a:r>
            <a:r>
              <a:rPr b="0" i="0" lang="en-GB" sz="2100" u="none" cap="none" strike="noStrike">
                <a:solidFill>
                  <a:schemeClr val="accent1"/>
                </a:solidFill>
                <a:latin typeface="Calibri"/>
                <a:ea typeface="Calibri"/>
                <a:cs typeface="Calibri"/>
                <a:sym typeface="Calibri"/>
              </a:rPr>
              <a:t> </a:t>
            </a:r>
            <a:r>
              <a:rPr lang="en-GB" sz="2100">
                <a:solidFill>
                  <a:schemeClr val="accent1"/>
                </a:solidFill>
                <a:latin typeface="Calibri"/>
                <a:ea typeface="Calibri"/>
                <a:cs typeface="Calibri"/>
                <a:sym typeface="Calibri"/>
              </a:rPr>
              <a:t>Voice of the Moon</a:t>
            </a:r>
            <a:r>
              <a:rPr b="1" i="0" lang="en-GB" sz="2100" u="none" cap="none" strike="noStrike">
                <a:solidFill>
                  <a:schemeClr val="accent1"/>
                </a:solidFill>
                <a:latin typeface="Calibri"/>
                <a:ea typeface="Calibri"/>
                <a:cs typeface="Calibri"/>
                <a:sym typeface="Calibri"/>
              </a:rPr>
              <a:t>         </a:t>
            </a:r>
            <a:r>
              <a:rPr b="0" i="0" lang="en-GB" sz="21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Composer: </a:t>
            </a:r>
            <a:r>
              <a:rPr lang="en-GB" sz="2100">
                <a:solidFill>
                  <a:schemeClr val="accent1"/>
                </a:solidFill>
                <a:latin typeface="Calibri"/>
                <a:ea typeface="Calibri"/>
                <a:cs typeface="Calibri"/>
                <a:sym typeface="Calibri"/>
              </a:rPr>
              <a:t>Anoushka Shankar</a:t>
            </a:r>
            <a:endParaRPr b="0" i="0" sz="700" u="none" cap="none" strike="noStrike">
              <a:solidFill>
                <a:srgbClr val="000000"/>
              </a:solidFill>
              <a:latin typeface="Arial"/>
              <a:ea typeface="Arial"/>
              <a:cs typeface="Arial"/>
              <a:sym typeface="Arial"/>
            </a:endParaRPr>
          </a:p>
        </p:txBody>
      </p:sp>
      <p:sp>
        <p:nvSpPr>
          <p:cNvPr id="258" name="Google Shape;258;p36"/>
          <p:cNvSpPr txBox="1"/>
          <p:nvPr/>
        </p:nvSpPr>
        <p:spPr>
          <a:xfrm>
            <a:off x="215513" y="691706"/>
            <a:ext cx="6161100" cy="1031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chemeClr val="dk1"/>
              </a:buClr>
              <a:buSzPts val="1200"/>
              <a:buFont typeface="Arial"/>
              <a:buNone/>
            </a:pPr>
            <a:r>
              <a:rPr b="0" i="0" lang="en-GB" sz="1400" u="none" cap="none" strike="noStrike">
                <a:solidFill>
                  <a:schemeClr val="dk1"/>
                </a:solidFill>
                <a:latin typeface="Calibri"/>
                <a:ea typeface="Calibri"/>
                <a:cs typeface="Calibri"/>
                <a:sym typeface="Calibri"/>
              </a:rPr>
              <a:t>How does it make you feel?</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GB" sz="1400" u="none" cap="none" strike="noStrike">
                <a:solidFill>
                  <a:schemeClr val="dk1"/>
                </a:solidFill>
                <a:latin typeface="Calibri"/>
                <a:ea typeface="Calibri"/>
                <a:cs typeface="Calibri"/>
                <a:sym typeface="Calibri"/>
              </a:rPr>
              <a:t>What musical elements are being used?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GB" sz="1400" u="none" cap="none" strike="noStrike">
                <a:solidFill>
                  <a:schemeClr val="dk1"/>
                </a:solidFill>
                <a:latin typeface="Calibri"/>
                <a:ea typeface="Calibri"/>
                <a:cs typeface="Calibri"/>
                <a:sym typeface="Calibri"/>
              </a:rPr>
              <a:t>What is the time signature?</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GB" sz="1400" u="none" cap="none" strike="noStrike">
                <a:solidFill>
                  <a:schemeClr val="dk1"/>
                </a:solidFill>
                <a:latin typeface="Calibri"/>
                <a:ea typeface="Calibri"/>
                <a:cs typeface="Calibri"/>
                <a:sym typeface="Calibri"/>
              </a:rPr>
              <a:t>Major or Minor key?</a:t>
            </a:r>
            <a:r>
              <a:rPr b="0" i="0" lang="en-GB" sz="1600" u="none" cap="none" strike="noStrike">
                <a:solidFill>
                  <a:srgbClr val="000000"/>
                </a:solidFill>
                <a:latin typeface="Calibri"/>
                <a:ea typeface="Calibri"/>
                <a:cs typeface="Calibri"/>
                <a:sym typeface="Calibri"/>
              </a:rPr>
              <a:t> </a:t>
            </a:r>
            <a:endParaRPr b="0" i="0" sz="1700" u="none" cap="none" strike="noStrike">
              <a:solidFill>
                <a:srgbClr val="000000"/>
              </a:solidFill>
              <a:latin typeface="Calibri"/>
              <a:ea typeface="Calibri"/>
              <a:cs typeface="Calibri"/>
              <a:sym typeface="Calibri"/>
            </a:endParaRPr>
          </a:p>
        </p:txBody>
      </p:sp>
      <p:pic>
        <p:nvPicPr>
          <p:cNvPr id="259" name="Google Shape;259;p36"/>
          <p:cNvPicPr preferRelativeResize="0"/>
          <p:nvPr/>
        </p:nvPicPr>
        <p:blipFill rotWithShape="1">
          <a:blip r:embed="rId3">
            <a:alphaModFix/>
          </a:blip>
          <a:srcRect b="0" l="0" r="0" t="0"/>
          <a:stretch/>
        </p:blipFill>
        <p:spPr>
          <a:xfrm>
            <a:off x="3491875" y="722688"/>
            <a:ext cx="2220413" cy="1016325"/>
          </a:xfrm>
          <a:prstGeom prst="rect">
            <a:avLst/>
          </a:prstGeom>
          <a:noFill/>
          <a:ln>
            <a:noFill/>
          </a:ln>
        </p:spPr>
      </p:pic>
      <p:pic>
        <p:nvPicPr>
          <p:cNvPr id="260" name="Google Shape;260;p36"/>
          <p:cNvPicPr preferRelativeResize="0"/>
          <p:nvPr/>
        </p:nvPicPr>
        <p:blipFill rotWithShape="1">
          <a:blip r:embed="rId4">
            <a:alphaModFix/>
          </a:blip>
          <a:srcRect b="0" l="0" r="0" t="0"/>
          <a:stretch/>
        </p:blipFill>
        <p:spPr>
          <a:xfrm>
            <a:off x="6014951" y="742263"/>
            <a:ext cx="801165" cy="891863"/>
          </a:xfrm>
          <a:prstGeom prst="rect">
            <a:avLst/>
          </a:prstGeom>
          <a:noFill/>
          <a:ln>
            <a:noFill/>
          </a:ln>
        </p:spPr>
      </p:pic>
      <p:pic>
        <p:nvPicPr>
          <p:cNvPr id="261" name="Google Shape;261;p36"/>
          <p:cNvPicPr preferRelativeResize="0"/>
          <p:nvPr/>
        </p:nvPicPr>
        <p:blipFill rotWithShape="1">
          <a:blip r:embed="rId5">
            <a:alphaModFix/>
          </a:blip>
          <a:srcRect b="0" l="0" r="0" t="0"/>
          <a:stretch/>
        </p:blipFill>
        <p:spPr>
          <a:xfrm>
            <a:off x="7272704" y="746438"/>
            <a:ext cx="893559" cy="883519"/>
          </a:xfrm>
          <a:prstGeom prst="rect">
            <a:avLst/>
          </a:prstGeom>
          <a:noFill/>
          <a:ln>
            <a:noFill/>
          </a:ln>
        </p:spPr>
      </p:pic>
      <p:pic>
        <p:nvPicPr>
          <p:cNvPr id="262" name="Google Shape;262;p36"/>
          <p:cNvPicPr preferRelativeResize="0"/>
          <p:nvPr/>
        </p:nvPicPr>
        <p:blipFill rotWithShape="1">
          <a:blip r:embed="rId6">
            <a:alphaModFix/>
          </a:blip>
          <a:srcRect b="0" l="0" r="0" t="0"/>
          <a:stretch/>
        </p:blipFill>
        <p:spPr>
          <a:xfrm>
            <a:off x="82650" y="3049750"/>
            <a:ext cx="3161000" cy="2093750"/>
          </a:xfrm>
          <a:prstGeom prst="rect">
            <a:avLst/>
          </a:prstGeom>
          <a:noFill/>
          <a:ln>
            <a:noFill/>
          </a:ln>
        </p:spPr>
      </p:pic>
      <p:sp>
        <p:nvSpPr>
          <p:cNvPr id="263" name="Google Shape;263;p36"/>
          <p:cNvSpPr txBox="1"/>
          <p:nvPr/>
        </p:nvSpPr>
        <p:spPr>
          <a:xfrm>
            <a:off x="6275963" y="456900"/>
            <a:ext cx="20883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Major           Minor</a:t>
            </a:r>
            <a:endParaRPr b="0" i="0" sz="1700" u="none" cap="none" strike="noStrike">
              <a:solidFill>
                <a:schemeClr val="dk1"/>
              </a:solidFill>
              <a:latin typeface="Calibri"/>
              <a:ea typeface="Calibri"/>
              <a:cs typeface="Calibri"/>
              <a:sym typeface="Calibri"/>
            </a:endParaRPr>
          </a:p>
        </p:txBody>
      </p:sp>
      <p:sp>
        <p:nvSpPr>
          <p:cNvPr id="264" name="Google Shape;264;p36"/>
          <p:cNvSpPr txBox="1"/>
          <p:nvPr/>
        </p:nvSpPr>
        <p:spPr>
          <a:xfrm>
            <a:off x="215513" y="1940250"/>
            <a:ext cx="2088300" cy="54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0" i="0" lang="en-GB" sz="1500" u="none" cap="none" strike="noStrike">
                <a:solidFill>
                  <a:schemeClr val="dk1"/>
                </a:solidFill>
                <a:latin typeface="Calibri"/>
                <a:ea typeface="Calibri"/>
                <a:cs typeface="Calibri"/>
                <a:sym typeface="Calibri"/>
              </a:rPr>
              <a:t>Instruments</a:t>
            </a:r>
            <a:endParaRPr b="0" i="0" sz="1500" u="none" cap="none" strike="noStrike">
              <a:solidFill>
                <a:schemeClr val="dk1"/>
              </a:solidFill>
              <a:latin typeface="Calibri"/>
              <a:ea typeface="Calibri"/>
              <a:cs typeface="Calibri"/>
              <a:sym typeface="Calibri"/>
            </a:endParaRPr>
          </a:p>
        </p:txBody>
      </p:sp>
      <p:sp>
        <p:nvSpPr>
          <p:cNvPr id="265" name="Google Shape;265;p36"/>
          <p:cNvSpPr txBox="1"/>
          <p:nvPr/>
        </p:nvSpPr>
        <p:spPr>
          <a:xfrm>
            <a:off x="3566694" y="360731"/>
            <a:ext cx="20106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Time Signature</a:t>
            </a:r>
            <a:endParaRPr b="0" i="0" sz="1700" u="none" cap="none" strike="noStrike">
              <a:solidFill>
                <a:schemeClr val="dk1"/>
              </a:solidFill>
              <a:latin typeface="Calibri"/>
              <a:ea typeface="Calibri"/>
              <a:cs typeface="Calibri"/>
              <a:sym typeface="Calibri"/>
            </a:endParaRPr>
          </a:p>
        </p:txBody>
      </p:sp>
      <p:sp>
        <p:nvSpPr>
          <p:cNvPr id="266" name="Google Shape;266;p36"/>
          <p:cNvSpPr/>
          <p:nvPr/>
        </p:nvSpPr>
        <p:spPr>
          <a:xfrm>
            <a:off x="246225" y="738700"/>
            <a:ext cx="2943000" cy="9843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36"/>
          <p:cNvSpPr/>
          <p:nvPr/>
        </p:nvSpPr>
        <p:spPr>
          <a:xfrm>
            <a:off x="246225" y="1762750"/>
            <a:ext cx="4749000" cy="10314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Summary: </a:t>
            </a:r>
            <a:r>
              <a:rPr lang="en-GB" sz="1000">
                <a:solidFill>
                  <a:schemeClr val="dk1"/>
                </a:solidFill>
                <a:latin typeface="Calibri"/>
                <a:ea typeface="Calibri"/>
                <a:cs typeface="Calibri"/>
                <a:sym typeface="Calibri"/>
              </a:rPr>
              <a:t>The core of the song is Anoushka Shankar's masterful sitar playing. The piece begins with a slow, sweet and dream-like melody, gradually building in tempo and complexity. The sitar is complemented by a blend of Indian and Western instruments, creating a rich and innovative sound. These instruments include: Sitar, Tabla (percussion), Shehnai (woodwind), Cello (strings), </a:t>
            </a:r>
            <a:r>
              <a:rPr lang="en-GB" sz="1000">
                <a:solidFill>
                  <a:schemeClr val="dk1"/>
                </a:solidFill>
                <a:latin typeface="Calibri"/>
                <a:ea typeface="Calibri"/>
                <a:cs typeface="Calibri"/>
                <a:sym typeface="Calibri"/>
              </a:rPr>
              <a:t>Keyboard</a:t>
            </a:r>
            <a:r>
              <a:rPr lang="en-GB" sz="1000">
                <a:solidFill>
                  <a:schemeClr val="dk1"/>
                </a:solidFill>
                <a:latin typeface="Calibri"/>
                <a:ea typeface="Calibri"/>
                <a:cs typeface="Calibri"/>
                <a:sym typeface="Calibri"/>
              </a:rPr>
              <a:t> and Hang (percussion). </a:t>
            </a:r>
            <a:endParaRPr sz="1000">
              <a:latin typeface="Calibri"/>
              <a:ea typeface="Calibri"/>
              <a:cs typeface="Calibri"/>
              <a:sym typeface="Calibri"/>
            </a:endParaRPr>
          </a:p>
        </p:txBody>
      </p:sp>
      <p:pic>
        <p:nvPicPr>
          <p:cNvPr descr="Anoushka Shankar Live France 2014 - extract piece1 -This is 'Voice of the moon from Anoushka's album.....'Rise'&#10;Jazz festival under the apple trees of Coutances (Manche, Basse Normandie) France. &#10;😇😍 Anoushka Shankar - sitar&#10;Sanjeev Shankar - shehnai&#10;Danny Keane - cello, piano&#10;Ayanna Witter-Johnson - vocals, piano, cello&#10;Pirashanna Thevarajah - Indian percussions&#10;Manu Delago - hang, drums, percussion&#10;&#10;Culturebox et sombrero &amp; co En coproduction avec France Télévisions - Mezzo - TVR35 Bretagne&#10;Réalisation : Laurent Hasse - Son : Olivier Gascoin&#10;&#10;All Rights Belong To The Following Most Respectful Authors &amp; Artists.&#10;&#10;👌💞 Alain Guilloux (ia3dfree) : &quot;This is the most beautiful music I've heard in a very long time this is better than the recording studio. The musical arrangement with a cello by Danny Keane and shehnai by Sanjeev Shankar give a new sound. &#10;A masterful achievement by Laurent Hasse and exceptional recording and sound quality by Olivier Gascoin. GREAT thank you to Dream Team of the festival of Jazz under the apple trees of Coutances (France).&#10;&#10;****Anoushka Shankar Live 2014 | extract piece2 | Concert Live France | 720p HD &#10;https://www.youtube.com/watch?v=LSje1HqzjsE&amp;list=PLGqoUxv09cppW9ebTJTghtNwt2Q-Q_NG5&amp;index=12&#10;****Anoushka Shankar Live 2014 | extract piece3 | Concert Live France | 720p HD &#10;https://www.youtube.com/watch?v=Xvzhdik3-ts&amp;list=PLGqoUxv09cppW9ebTJTghtNwt2Q-Q_NG5&amp;index=6&#10;🤩 Publication byAlain Guilloux YouTube music TV channel😎 &#10;😎 https://www.youtube.com/c/AlainGuilloux&#10;&#10;🕉️ Alain Guilloux  YouTube Channel  76 697 abonnés -  26,1 Millions de vues - 237 vidéos - YouTube  revenus Radio Channel Alain Guilloux YouTuber : 0,03 €🕉️Best of Remix vidéo by Alain Guilloux chaine TV musicale YouTube We promote music, dance and talent - not-for-profit. ❤️The Music Never End 🕉️Radio Alain Guilloux YouTube Channel 2000  vidéos 31 974 vues YouTube - revenus droits d'auteur : 0,03 €&#10;&#10;We promote music, dance and talent - not-for-profit. &#10;&#10;https://www.youtube.com/c/AlainGuilloux &#10;https://www.facebook.com/guillouxalain/" id="268" name="Google Shape;268;p36" title="Anoushka Shankar - Voice of the moon | Live Coutances France 2014 Rare Footage HD">
            <a:hlinkClick r:id="rId7"/>
          </p:cNvPr>
          <p:cNvPicPr preferRelativeResize="0"/>
          <p:nvPr/>
        </p:nvPicPr>
        <p:blipFill>
          <a:blip r:embed="rId8">
            <a:alphaModFix/>
          </a:blip>
          <a:stretch>
            <a:fillRect/>
          </a:stretch>
        </p:blipFill>
        <p:spPr>
          <a:xfrm>
            <a:off x="5099400" y="2736971"/>
            <a:ext cx="3961900" cy="2228575"/>
          </a:xfrm>
          <a:prstGeom prst="rect">
            <a:avLst/>
          </a:prstGeom>
          <a:noFill/>
          <a:ln>
            <a:noFill/>
          </a:ln>
        </p:spPr>
      </p:pic>
      <p:sp>
        <p:nvSpPr>
          <p:cNvPr id="269" name="Google Shape;269;p36"/>
          <p:cNvSpPr txBox="1"/>
          <p:nvPr/>
        </p:nvSpPr>
        <p:spPr>
          <a:xfrm>
            <a:off x="6169300" y="2360850"/>
            <a:ext cx="2500200" cy="2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2"/>
                </a:solidFill>
                <a:latin typeface="Calibri"/>
                <a:ea typeface="Calibri"/>
                <a:cs typeface="Calibri"/>
                <a:sym typeface="Calibri"/>
              </a:rPr>
              <a:t>Live in France 2014</a:t>
            </a:r>
            <a:endParaRPr b="1">
              <a:solidFill>
                <a:schemeClr val="dk2"/>
              </a:solidFill>
              <a:latin typeface="Calibri"/>
              <a:ea typeface="Calibri"/>
              <a:cs typeface="Calibri"/>
              <a:sym typeface="Calibri"/>
            </a:endParaRPr>
          </a:p>
        </p:txBody>
      </p:sp>
      <p:pic>
        <p:nvPicPr>
          <p:cNvPr id="270" name="Google Shape;270;p36" title="Screenshot 2025-09-02 08.59.50.png"/>
          <p:cNvPicPr preferRelativeResize="0"/>
          <p:nvPr/>
        </p:nvPicPr>
        <p:blipFill>
          <a:blip r:embed="rId9">
            <a:alphaModFix/>
          </a:blip>
          <a:stretch>
            <a:fillRect/>
          </a:stretch>
        </p:blipFill>
        <p:spPr>
          <a:xfrm>
            <a:off x="3361975" y="3170975"/>
            <a:ext cx="1619079" cy="158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DF5327"/>
              </a:buClr>
              <a:buSzPts val="5400"/>
              <a:buFont typeface="Arial"/>
              <a:buNone/>
            </a:pPr>
            <a:r>
              <a:rPr b="1" lang="en-GB"/>
              <a:t>Composer Recap</a:t>
            </a:r>
            <a:endParaRPr/>
          </a:p>
        </p:txBody>
      </p:sp>
      <p:sp>
        <p:nvSpPr>
          <p:cNvPr id="101" name="Google Shape;101;p19"/>
          <p:cNvSpPr txBox="1"/>
          <p:nvPr>
            <p:ph idx="1" type="body"/>
          </p:nvPr>
        </p:nvSpPr>
        <p:spPr>
          <a:xfrm>
            <a:off x="1952746" y="3074965"/>
            <a:ext cx="6576900" cy="1022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300"/>
              <a:buNone/>
            </a:pPr>
            <a:r>
              <a:rPr lang="en-GB" sz="2000"/>
              <a:t>Retrieval: knowing more, remembering more</a:t>
            </a:r>
            <a:r>
              <a:rPr lang="en-GB"/>
              <a:t> </a:t>
            </a:r>
            <a:endParaRPr/>
          </a:p>
          <a:p>
            <a:pPr indent="0" lvl="0" marL="0" rtl="0" algn="l">
              <a:lnSpc>
                <a:spcPct val="90000"/>
              </a:lnSpc>
              <a:spcBef>
                <a:spcPts val="0"/>
              </a:spcBef>
              <a:spcAft>
                <a:spcPts val="0"/>
              </a:spcAft>
              <a:buClr>
                <a:srgbClr val="888888"/>
              </a:buClr>
              <a:buSzPts val="13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nvSpPr>
        <p:spPr>
          <a:xfrm>
            <a:off x="213829" y="269679"/>
            <a:ext cx="8631900" cy="10164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1" lang="en-GB" sz="2700">
                <a:solidFill>
                  <a:schemeClr val="accent1"/>
                </a:solidFill>
                <a:latin typeface="Calibri"/>
                <a:ea typeface="Calibri"/>
                <a:cs typeface="Calibri"/>
                <a:sym typeface="Calibri"/>
              </a:rPr>
              <a:t>Poster</a:t>
            </a:r>
            <a:r>
              <a:rPr b="1" i="0" lang="en-GB" sz="2700" u="none" cap="none" strike="noStrike">
                <a:solidFill>
                  <a:schemeClr val="accent1"/>
                </a:solidFill>
                <a:latin typeface="Calibri"/>
                <a:ea typeface="Calibri"/>
                <a:cs typeface="Calibri"/>
                <a:sym typeface="Calibri"/>
              </a:rPr>
              <a:t> 1: </a:t>
            </a:r>
            <a:endParaRPr b="1" i="0" sz="2700" u="none" cap="none" strike="noStrike">
              <a:solidFill>
                <a:schemeClr val="accent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700"/>
              <a:buFont typeface="Arial"/>
              <a:buNone/>
            </a:pPr>
            <a:r>
              <a:rPr b="1" lang="en-GB" sz="2700">
                <a:solidFill>
                  <a:schemeClr val="accent1"/>
                </a:solidFill>
                <a:latin typeface="Calibri"/>
                <a:ea typeface="Calibri"/>
                <a:cs typeface="Calibri"/>
                <a:sym typeface="Calibri"/>
              </a:rPr>
              <a:t>Anoushka Shankar</a:t>
            </a:r>
            <a:endParaRPr b="1" i="0" sz="1100" u="none" cap="none" strike="noStrike">
              <a:solidFill>
                <a:srgbClr val="000000"/>
              </a:solidFill>
              <a:latin typeface="Arial"/>
              <a:ea typeface="Arial"/>
              <a:cs typeface="Arial"/>
              <a:sym typeface="Arial"/>
            </a:endParaRPr>
          </a:p>
        </p:txBody>
      </p:sp>
      <p:sp>
        <p:nvSpPr>
          <p:cNvPr id="276" name="Google Shape;276;p37"/>
          <p:cNvSpPr txBox="1"/>
          <p:nvPr/>
        </p:nvSpPr>
        <p:spPr>
          <a:xfrm>
            <a:off x="346644" y="1889575"/>
            <a:ext cx="3289200" cy="2139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GB" sz="1700" u="sng" cap="none" strike="noStrike">
                <a:solidFill>
                  <a:srgbClr val="000000"/>
                </a:solidFill>
                <a:latin typeface="Calibri"/>
                <a:ea typeface="Calibri"/>
                <a:cs typeface="Calibri"/>
                <a:sym typeface="Calibri"/>
              </a:rPr>
              <a:t>Starting points</a:t>
            </a:r>
            <a:endParaRPr b="1" i="0" sz="17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Where was she born (location)?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What yea</a:t>
            </a:r>
            <a:r>
              <a:rPr lang="en-GB" sz="1400">
                <a:latin typeface="Calibri"/>
                <a:ea typeface="Calibri"/>
                <a:cs typeface="Calibri"/>
                <a:sym typeface="Calibri"/>
              </a:rPr>
              <a:t>r </a:t>
            </a:r>
            <a:r>
              <a:rPr b="0" i="0" lang="en-GB" sz="1400" u="none" cap="none" strike="noStrike">
                <a:solidFill>
                  <a:srgbClr val="000000"/>
                </a:solidFill>
                <a:latin typeface="Calibri"/>
                <a:ea typeface="Calibri"/>
                <a:cs typeface="Calibri"/>
                <a:sym typeface="Calibri"/>
              </a:rPr>
              <a:t>was she born (date)?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What instruments does she play?</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What are some of her achievements?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77" name="Google Shape;277;p37"/>
          <p:cNvPicPr preferRelativeResize="0"/>
          <p:nvPr/>
        </p:nvPicPr>
        <p:blipFill rotWithShape="1">
          <a:blip r:embed="rId3">
            <a:alphaModFix/>
          </a:blip>
          <a:srcRect b="0" l="0" r="0" t="0"/>
          <a:stretch/>
        </p:blipFill>
        <p:spPr>
          <a:xfrm>
            <a:off x="4724474" y="1286075"/>
            <a:ext cx="2953250" cy="3912925"/>
          </a:xfrm>
          <a:prstGeom prst="rect">
            <a:avLst/>
          </a:prstGeom>
          <a:noFill/>
          <a:ln>
            <a:noFill/>
          </a:ln>
        </p:spPr>
      </p:pic>
      <p:sp>
        <p:nvSpPr>
          <p:cNvPr id="278" name="Google Shape;278;p37"/>
          <p:cNvSpPr txBox="1"/>
          <p:nvPr/>
        </p:nvSpPr>
        <p:spPr>
          <a:xfrm>
            <a:off x="4813613" y="1626138"/>
            <a:ext cx="2383200" cy="12159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chemeClr val="dk1"/>
              </a:buClr>
              <a:buSzPts val="800"/>
              <a:buFont typeface="Arial"/>
              <a:buNone/>
            </a:pPr>
            <a:r>
              <a:rPr lang="en-GB">
                <a:solidFill>
                  <a:schemeClr val="dk1"/>
                </a:solidFill>
                <a:highlight>
                  <a:srgbClr val="FFFF00"/>
                </a:highlight>
                <a:latin typeface="Calibri"/>
                <a:ea typeface="Calibri"/>
                <a:cs typeface="Calibri"/>
                <a:sym typeface="Calibri"/>
              </a:rPr>
              <a:t>Write down 3 facts about Anoushka Shankar! </a:t>
            </a:r>
            <a:endParaRPr>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Arial"/>
              <a:buNone/>
            </a:pPr>
            <a:r>
              <a:t/>
            </a:r>
            <a:endParaRPr>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Arial"/>
              <a:buNone/>
            </a:pPr>
            <a:r>
              <a:rPr lang="en-GB">
                <a:solidFill>
                  <a:schemeClr val="dk1"/>
                </a:solidFill>
                <a:highlight>
                  <a:srgbClr val="FFFF00"/>
                </a:highlight>
                <a:latin typeface="Calibri"/>
                <a:ea typeface="Calibri"/>
                <a:cs typeface="Calibri"/>
                <a:sym typeface="Calibri"/>
              </a:rPr>
              <a:t>Use your facts, or discuss with a partner! </a:t>
            </a:r>
            <a:endParaRPr>
              <a:solidFill>
                <a:schemeClr val="dk1"/>
              </a:solidFill>
              <a:highlight>
                <a:srgbClr val="FFFF00"/>
              </a:highlight>
              <a:latin typeface="Calibri"/>
              <a:ea typeface="Calibri"/>
              <a:cs typeface="Calibri"/>
              <a:sym typeface="Calibri"/>
            </a:endParaRPr>
          </a:p>
        </p:txBody>
      </p:sp>
      <p:pic>
        <p:nvPicPr>
          <p:cNvPr id="279" name="Google Shape;279;p37"/>
          <p:cNvPicPr preferRelativeResize="0"/>
          <p:nvPr/>
        </p:nvPicPr>
        <p:blipFill>
          <a:blip r:embed="rId4">
            <a:alphaModFix/>
          </a:blip>
          <a:stretch>
            <a:fillRect/>
          </a:stretch>
        </p:blipFill>
        <p:spPr>
          <a:xfrm>
            <a:off x="2479925" y="3752325"/>
            <a:ext cx="1885950" cy="1295400"/>
          </a:xfrm>
          <a:prstGeom prst="rect">
            <a:avLst/>
          </a:prstGeom>
          <a:noFill/>
          <a:ln>
            <a:noFill/>
          </a:ln>
        </p:spPr>
      </p:pic>
      <p:pic>
        <p:nvPicPr>
          <p:cNvPr id="280" name="Google Shape;280;p37" title="Screenshot 2025-09-02 08.59.50.png"/>
          <p:cNvPicPr preferRelativeResize="0"/>
          <p:nvPr/>
        </p:nvPicPr>
        <p:blipFill>
          <a:blip r:embed="rId5">
            <a:alphaModFix/>
          </a:blip>
          <a:stretch>
            <a:fillRect/>
          </a:stretch>
        </p:blipFill>
        <p:spPr>
          <a:xfrm>
            <a:off x="58825" y="21650"/>
            <a:ext cx="1917500" cy="1875592"/>
          </a:xfrm>
          <a:prstGeom prst="rect">
            <a:avLst/>
          </a:prstGeom>
          <a:noFill/>
          <a:ln>
            <a:noFill/>
          </a:ln>
        </p:spPr>
      </p:pic>
      <p:pic>
        <p:nvPicPr>
          <p:cNvPr id="281" name="Google Shape;281;p37" title="Screenshot 2025-09-02 08.59.50.png"/>
          <p:cNvPicPr preferRelativeResize="0"/>
          <p:nvPr/>
        </p:nvPicPr>
        <p:blipFill>
          <a:blip r:embed="rId5">
            <a:alphaModFix/>
          </a:blip>
          <a:stretch>
            <a:fillRect/>
          </a:stretch>
        </p:blipFill>
        <p:spPr>
          <a:xfrm>
            <a:off x="7302500" y="21650"/>
            <a:ext cx="1811825" cy="1941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304400" y="234775"/>
            <a:ext cx="6466800" cy="691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accent1"/>
              </a:buClr>
              <a:buSzPct val="117857"/>
              <a:buFont typeface="Arial"/>
              <a:buNone/>
            </a:pPr>
            <a:r>
              <a:rPr b="1" lang="en-GB">
                <a:latin typeface="Arial"/>
                <a:ea typeface="Arial"/>
                <a:cs typeface="Arial"/>
                <a:sym typeface="Arial"/>
              </a:rPr>
              <a:t>Test the Knowledge</a:t>
            </a:r>
            <a:r>
              <a:rPr b="1" lang="en-GB"/>
              <a:t>(Anoushka Shankar</a:t>
            </a:r>
            <a:r>
              <a:rPr b="1" lang="en-GB"/>
              <a:t>)</a:t>
            </a:r>
            <a:endParaRPr/>
          </a:p>
        </p:txBody>
      </p:sp>
      <p:sp>
        <p:nvSpPr>
          <p:cNvPr id="287" name="Google Shape;287;p38"/>
          <p:cNvSpPr txBox="1"/>
          <p:nvPr>
            <p:ph idx="1" type="body"/>
          </p:nvPr>
        </p:nvSpPr>
        <p:spPr>
          <a:xfrm>
            <a:off x="304387" y="926756"/>
            <a:ext cx="8322900" cy="3705000"/>
          </a:xfrm>
          <a:prstGeom prst="rect">
            <a:avLst/>
          </a:prstGeom>
          <a:noFill/>
          <a:ln>
            <a:noFill/>
          </a:ln>
        </p:spPr>
        <p:txBody>
          <a:bodyPr anchorCtr="0" anchor="t" bIns="34275" lIns="68575" spcFirstLastPara="1" rIns="68575" wrap="square" tIns="34275">
            <a:normAutofit/>
          </a:bodyPr>
          <a:lstStyle/>
          <a:p>
            <a:pPr indent="-342900" lvl="0" marL="342900" rtl="0" algn="l">
              <a:lnSpc>
                <a:spcPct val="90000"/>
              </a:lnSpc>
              <a:spcBef>
                <a:spcPts val="0"/>
              </a:spcBef>
              <a:spcAft>
                <a:spcPts val="0"/>
              </a:spcAft>
              <a:buSzPts val="2600"/>
              <a:buFont typeface="Arial"/>
              <a:buAutoNum type="arabicPeriod"/>
            </a:pPr>
            <a:r>
              <a:rPr lang="en-GB" sz="2600">
                <a:latin typeface="Arial"/>
                <a:ea typeface="Arial"/>
                <a:cs typeface="Arial"/>
                <a:sym typeface="Arial"/>
              </a:rPr>
              <a:t>What</a:t>
            </a:r>
            <a:r>
              <a:rPr lang="en-GB" sz="2600"/>
              <a:t> instrument does Anoushka play?</a:t>
            </a:r>
            <a:r>
              <a:rPr lang="en-GB" sz="2600">
                <a:latin typeface="Arial"/>
                <a:ea typeface="Arial"/>
                <a:cs typeface="Arial"/>
                <a:sym typeface="Arial"/>
              </a:rPr>
              <a:t> </a:t>
            </a:r>
            <a:endParaRPr/>
          </a:p>
          <a:p>
            <a:pPr indent="0" lvl="0" marL="0" rtl="0" algn="l">
              <a:lnSpc>
                <a:spcPct val="90000"/>
              </a:lnSpc>
              <a:spcBef>
                <a:spcPts val="1100"/>
              </a:spcBef>
              <a:spcAft>
                <a:spcPts val="0"/>
              </a:spcAft>
              <a:buClr>
                <a:schemeClr val="dk1"/>
              </a:buClr>
              <a:buSzPts val="2100"/>
              <a:buFont typeface="Corbel"/>
              <a:buNone/>
            </a:pPr>
            <a:r>
              <a:t/>
            </a:r>
            <a:endParaRPr sz="2600">
              <a:latin typeface="Arial"/>
              <a:ea typeface="Arial"/>
              <a:cs typeface="Arial"/>
              <a:sym typeface="Arial"/>
            </a:endParaRPr>
          </a:p>
          <a:p>
            <a:pPr indent="0" lvl="0" marL="0" rtl="0" algn="l">
              <a:lnSpc>
                <a:spcPct val="90000"/>
              </a:lnSpc>
              <a:spcBef>
                <a:spcPts val="1100"/>
              </a:spcBef>
              <a:spcAft>
                <a:spcPts val="0"/>
              </a:spcAft>
              <a:buSzPts val="2500"/>
              <a:buNone/>
            </a:pPr>
            <a:r>
              <a:rPr lang="en-GB" sz="2600">
                <a:latin typeface="Arial"/>
                <a:ea typeface="Arial"/>
                <a:cs typeface="Arial"/>
                <a:sym typeface="Arial"/>
              </a:rPr>
              <a:t>2. </a:t>
            </a:r>
            <a:r>
              <a:rPr lang="en-GB" sz="2600"/>
              <a:t>Name one</a:t>
            </a:r>
            <a:r>
              <a:rPr lang="en-GB" sz="2600"/>
              <a:t> of her biggest achievements? </a:t>
            </a:r>
            <a:endParaRPr sz="2600">
              <a:latin typeface="Arial"/>
              <a:ea typeface="Arial"/>
              <a:cs typeface="Arial"/>
              <a:sym typeface="Arial"/>
            </a:endParaRPr>
          </a:p>
          <a:p>
            <a:pPr indent="0" lvl="0" marL="0" rtl="0" algn="l">
              <a:lnSpc>
                <a:spcPct val="90000"/>
              </a:lnSpc>
              <a:spcBef>
                <a:spcPts val="1100"/>
              </a:spcBef>
              <a:spcAft>
                <a:spcPts val="0"/>
              </a:spcAft>
              <a:buSzPts val="2500"/>
              <a:buNone/>
            </a:pPr>
            <a:r>
              <a:t/>
            </a:r>
            <a:endParaRPr sz="2600">
              <a:latin typeface="Arial"/>
              <a:ea typeface="Arial"/>
              <a:cs typeface="Arial"/>
              <a:sym typeface="Arial"/>
            </a:endParaRPr>
          </a:p>
          <a:p>
            <a:pPr indent="0" lvl="0" marL="0" rtl="0" algn="l">
              <a:lnSpc>
                <a:spcPct val="90000"/>
              </a:lnSpc>
              <a:spcBef>
                <a:spcPts val="1100"/>
              </a:spcBef>
              <a:spcAft>
                <a:spcPts val="0"/>
              </a:spcAft>
              <a:buClr>
                <a:schemeClr val="dk1"/>
              </a:buClr>
              <a:buSzPts val="2600"/>
              <a:buNone/>
            </a:pPr>
            <a:r>
              <a:rPr lang="en-GB" sz="2600"/>
              <a:t>3</a:t>
            </a:r>
            <a:r>
              <a:rPr lang="en-GB" sz="2600">
                <a:latin typeface="Arial"/>
                <a:ea typeface="Arial"/>
                <a:cs typeface="Arial"/>
                <a:sym typeface="Arial"/>
              </a:rPr>
              <a:t>. Name </a:t>
            </a:r>
            <a:r>
              <a:rPr lang="en-GB" sz="2600"/>
              <a:t>one of her famous pieces! </a:t>
            </a:r>
            <a:endParaRPr sz="2600"/>
          </a:p>
          <a:p>
            <a:pPr indent="0" lvl="0" marL="0" rtl="0" algn="l">
              <a:lnSpc>
                <a:spcPct val="90000"/>
              </a:lnSpc>
              <a:spcBef>
                <a:spcPts val="1100"/>
              </a:spcBef>
              <a:spcAft>
                <a:spcPts val="0"/>
              </a:spcAft>
              <a:buClr>
                <a:schemeClr val="dk1"/>
              </a:buClr>
              <a:buSzPts val="2600"/>
              <a:buNone/>
            </a:pPr>
            <a:r>
              <a:t/>
            </a:r>
            <a:endParaRPr sz="2600"/>
          </a:p>
          <a:p>
            <a:pPr indent="0" lvl="0" marL="0" rtl="0" algn="l">
              <a:lnSpc>
                <a:spcPct val="90000"/>
              </a:lnSpc>
              <a:spcBef>
                <a:spcPts val="1100"/>
              </a:spcBef>
              <a:spcAft>
                <a:spcPts val="0"/>
              </a:spcAft>
              <a:buClr>
                <a:schemeClr val="dk1"/>
              </a:buClr>
              <a:buSzPts val="2600"/>
              <a:buNone/>
            </a:pPr>
            <a:r>
              <a:rPr lang="en-GB" sz="2600"/>
              <a:t>4. Who was her father? </a:t>
            </a:r>
            <a:endParaRPr sz="2600"/>
          </a:p>
        </p:txBody>
      </p:sp>
      <p:sp>
        <p:nvSpPr>
          <p:cNvPr id="288" name="Google Shape;288;p38"/>
          <p:cNvSpPr txBox="1"/>
          <p:nvPr/>
        </p:nvSpPr>
        <p:spPr>
          <a:xfrm>
            <a:off x="451331" y="1611244"/>
            <a:ext cx="8030400" cy="130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t/>
            </a:r>
            <a:endParaRPr b="0" i="0" sz="400" u="none" cap="none" strike="noStrike">
              <a:solidFill>
                <a:srgbClr val="000000"/>
              </a:solidFill>
              <a:latin typeface="Arial"/>
              <a:ea typeface="Arial"/>
              <a:cs typeface="Arial"/>
              <a:sym typeface="Arial"/>
            </a:endParaRPr>
          </a:p>
        </p:txBody>
      </p:sp>
      <p:pic>
        <p:nvPicPr>
          <p:cNvPr id="289" name="Google Shape;289;p38" title="Screenshot 2025-09-02 08.59.50.png"/>
          <p:cNvPicPr preferRelativeResize="0"/>
          <p:nvPr/>
        </p:nvPicPr>
        <p:blipFill>
          <a:blip r:embed="rId3">
            <a:alphaModFix/>
          </a:blip>
          <a:stretch>
            <a:fillRect/>
          </a:stretch>
        </p:blipFill>
        <p:spPr>
          <a:xfrm>
            <a:off x="7524925" y="0"/>
            <a:ext cx="1619079" cy="158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DF5327"/>
              </a:buClr>
              <a:buSzPts val="5400"/>
              <a:buFont typeface="Arial"/>
              <a:buNone/>
            </a:pPr>
            <a:r>
              <a:rPr b="1" lang="en-GB"/>
              <a:t>Anoushka Shankar </a:t>
            </a:r>
            <a:endParaRPr/>
          </a:p>
        </p:txBody>
      </p:sp>
      <p:sp>
        <p:nvSpPr>
          <p:cNvPr id="295" name="Google Shape;295;p39"/>
          <p:cNvSpPr txBox="1"/>
          <p:nvPr>
            <p:ph idx="1" type="body"/>
          </p:nvPr>
        </p:nvSpPr>
        <p:spPr>
          <a:xfrm>
            <a:off x="2567100" y="3074975"/>
            <a:ext cx="3474900" cy="1022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300"/>
              <a:buNone/>
            </a:pPr>
            <a:r>
              <a:rPr lang="en-GB"/>
              <a:t>Session 2: Graphic Scores </a:t>
            </a:r>
            <a:endParaRPr/>
          </a:p>
          <a:p>
            <a:pPr indent="0" lvl="0" marL="0" rtl="0" algn="l">
              <a:lnSpc>
                <a:spcPct val="90000"/>
              </a:lnSpc>
              <a:spcBef>
                <a:spcPts val="0"/>
              </a:spcBef>
              <a:spcAft>
                <a:spcPts val="0"/>
              </a:spcAft>
              <a:buClr>
                <a:srgbClr val="888888"/>
              </a:buClr>
              <a:buSzPts val="1300"/>
              <a:buNone/>
            </a:pPr>
            <a:r>
              <a:t/>
            </a:r>
            <a:endParaRPr/>
          </a:p>
        </p:txBody>
      </p:sp>
      <p:pic>
        <p:nvPicPr>
          <p:cNvPr id="296" name="Google Shape;296;p39" title="Screenshot 2025-09-02 08.59.50.png"/>
          <p:cNvPicPr preferRelativeResize="0"/>
          <p:nvPr/>
        </p:nvPicPr>
        <p:blipFill>
          <a:blip r:embed="rId3">
            <a:alphaModFix/>
          </a:blip>
          <a:stretch>
            <a:fillRect/>
          </a:stretch>
        </p:blipFill>
        <p:spPr>
          <a:xfrm>
            <a:off x="58825" y="21650"/>
            <a:ext cx="1917500" cy="1875592"/>
          </a:xfrm>
          <a:prstGeom prst="rect">
            <a:avLst/>
          </a:prstGeom>
          <a:noFill/>
          <a:ln>
            <a:noFill/>
          </a:ln>
        </p:spPr>
      </p:pic>
      <p:pic>
        <p:nvPicPr>
          <p:cNvPr id="297" name="Google Shape;297;p39" title="Screenshot 2025-09-02 08.59.50.png"/>
          <p:cNvPicPr preferRelativeResize="0"/>
          <p:nvPr/>
        </p:nvPicPr>
        <p:blipFill>
          <a:blip r:embed="rId3">
            <a:alphaModFix/>
          </a:blip>
          <a:stretch>
            <a:fillRect/>
          </a:stretch>
        </p:blipFill>
        <p:spPr>
          <a:xfrm>
            <a:off x="7226500" y="21650"/>
            <a:ext cx="1917500" cy="18755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nvSpPr>
        <p:spPr>
          <a:xfrm>
            <a:off x="1088572" y="352228"/>
            <a:ext cx="6966900" cy="910500"/>
          </a:xfrm>
          <a:prstGeom prst="rect">
            <a:avLst/>
          </a:prstGeom>
          <a:noFill/>
          <a:ln>
            <a:noFill/>
          </a:ln>
        </p:spPr>
        <p:txBody>
          <a:bodyPr anchorCtr="0" anchor="t" bIns="34275" lIns="68575" spcFirstLastPara="1" rIns="68575" wrap="square" tIns="34275">
            <a:normAutofit fontScale="92500" lnSpcReduction="20000"/>
          </a:bodyPr>
          <a:lstStyle/>
          <a:p>
            <a:pPr indent="0" lvl="0" marL="0" marR="0" rtl="0" algn="ctr">
              <a:lnSpc>
                <a:spcPct val="90000"/>
              </a:lnSpc>
              <a:spcBef>
                <a:spcPts val="0"/>
              </a:spcBef>
              <a:spcAft>
                <a:spcPts val="0"/>
              </a:spcAft>
              <a:buClr>
                <a:schemeClr val="accent1"/>
              </a:buClr>
              <a:buSzPct val="81481"/>
              <a:buFont typeface="Corbel"/>
              <a:buNone/>
            </a:pPr>
            <a:r>
              <a:rPr b="1" i="0" lang="en-GB" sz="2700" u="none" cap="none" strike="noStrike">
                <a:solidFill>
                  <a:schemeClr val="accent1"/>
                </a:solidFill>
                <a:latin typeface="Arial"/>
                <a:ea typeface="Arial"/>
                <a:cs typeface="Arial"/>
                <a:sym typeface="Arial"/>
              </a:rPr>
              <a:t>Let’s recap the Elements of Music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rPr b="1" i="0" lang="en-GB" sz="2700" u="none" cap="none" strike="noStrike">
                <a:solidFill>
                  <a:schemeClr val="accent1"/>
                </a:solidFill>
                <a:latin typeface="Arial"/>
                <a:ea typeface="Arial"/>
                <a:cs typeface="Arial"/>
                <a:sym typeface="Arial"/>
              </a:rPr>
              <a:t>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t/>
            </a:r>
            <a:endParaRPr b="0" i="0" sz="2700" u="none" cap="none" strike="noStrike">
              <a:solidFill>
                <a:schemeClr val="accent1"/>
              </a:solidFill>
              <a:latin typeface="Arial"/>
              <a:ea typeface="Arial"/>
              <a:cs typeface="Arial"/>
              <a:sym typeface="Arial"/>
            </a:endParaRPr>
          </a:p>
        </p:txBody>
      </p:sp>
      <p:pic>
        <p:nvPicPr>
          <p:cNvPr id="303" name="Google Shape;303;p40"/>
          <p:cNvPicPr preferRelativeResize="0"/>
          <p:nvPr/>
        </p:nvPicPr>
        <p:blipFill rotWithShape="1">
          <a:blip r:embed="rId3">
            <a:alphaModFix/>
          </a:blip>
          <a:srcRect b="0" l="0" r="0" t="0"/>
          <a:stretch/>
        </p:blipFill>
        <p:spPr>
          <a:xfrm>
            <a:off x="2565610" y="1020645"/>
            <a:ext cx="4990065" cy="2460172"/>
          </a:xfrm>
          <a:prstGeom prst="rect">
            <a:avLst/>
          </a:prstGeom>
          <a:noFill/>
          <a:ln>
            <a:noFill/>
          </a:ln>
        </p:spPr>
      </p:pic>
      <p:sp>
        <p:nvSpPr>
          <p:cNvPr id="304" name="Google Shape;304;p40"/>
          <p:cNvSpPr txBox="1"/>
          <p:nvPr/>
        </p:nvSpPr>
        <p:spPr>
          <a:xfrm>
            <a:off x="2131706" y="4000736"/>
            <a:ext cx="58578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What </a:t>
            </a:r>
            <a:r>
              <a:rPr b="0" i="0" lang="en-GB" sz="2700" u="none" cap="none" strike="noStrike">
                <a:solidFill>
                  <a:srgbClr val="7030A0"/>
                </a:solidFill>
                <a:latin typeface="Arial"/>
                <a:ea typeface="Arial"/>
                <a:cs typeface="Arial"/>
                <a:sym typeface="Arial"/>
              </a:rPr>
              <a:t>elements of music </a:t>
            </a:r>
            <a:r>
              <a:rPr b="0" i="0" lang="en-GB" sz="2700" u="none" cap="none" strike="noStrike">
                <a:solidFill>
                  <a:schemeClr val="accent1"/>
                </a:solidFill>
                <a:latin typeface="Arial"/>
                <a:ea typeface="Arial"/>
                <a:cs typeface="Arial"/>
                <a:sym typeface="Arial"/>
              </a:rPr>
              <a:t>can you hear in the piece?</a:t>
            </a:r>
            <a:endParaRPr b="0" i="0" sz="1100" u="none" cap="none" strike="noStrike">
              <a:solidFill>
                <a:srgbClr val="000000"/>
              </a:solidFill>
              <a:latin typeface="Arial"/>
              <a:ea typeface="Arial"/>
              <a:cs typeface="Arial"/>
              <a:sym typeface="Arial"/>
            </a:endParaRPr>
          </a:p>
        </p:txBody>
      </p:sp>
      <p:sp>
        <p:nvSpPr>
          <p:cNvPr id="305" name="Google Shape;305;p40"/>
          <p:cNvSpPr txBox="1"/>
          <p:nvPr/>
        </p:nvSpPr>
        <p:spPr>
          <a:xfrm>
            <a:off x="90026" y="655800"/>
            <a:ext cx="1924800" cy="4202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alibri"/>
                <a:ea typeface="Calibri"/>
                <a:cs typeface="Calibri"/>
                <a:sym typeface="Calibri"/>
              </a:rPr>
              <a:t>Chant: </a:t>
            </a:r>
            <a:endParaRPr b="1"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Pitch is high and 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Tempo is fast and slow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Rhythm is a pattern of long and short sounds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Dynamics are Loud or Soft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Texture is Thick or Thin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(how many layers/instruments are present)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libri"/>
                <a:ea typeface="Calibri"/>
                <a:cs typeface="Calibri"/>
                <a:sym typeface="Calibri"/>
              </a:rPr>
              <a:t>Extra elements to discuss:</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Structure - The order of the music (verse/chorus)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Timbre - The tone or quality of the sound. Adjectives that describe the sound (harsh/smooth/sharp/bright etc).</a:t>
            </a:r>
            <a:endParaRPr b="0" i="0" sz="11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nvSpPr>
        <p:spPr>
          <a:xfrm>
            <a:off x="-54131" y="54150"/>
            <a:ext cx="9315300" cy="1016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2700"/>
              <a:buFont typeface="Arial"/>
              <a:buNone/>
            </a:pPr>
            <a:r>
              <a:rPr b="1" i="0" lang="en-GB" sz="19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Piece:</a:t>
            </a:r>
            <a:r>
              <a:rPr b="0" i="0" lang="en-GB" sz="2100" u="none" cap="none" strike="noStrike">
                <a:solidFill>
                  <a:schemeClr val="accent1"/>
                </a:solidFill>
                <a:latin typeface="Calibri"/>
                <a:ea typeface="Calibri"/>
                <a:cs typeface="Calibri"/>
                <a:sym typeface="Calibri"/>
              </a:rPr>
              <a:t> </a:t>
            </a:r>
            <a:r>
              <a:rPr lang="en-GB" sz="2100">
                <a:solidFill>
                  <a:schemeClr val="accent1"/>
                </a:solidFill>
                <a:latin typeface="Calibri"/>
                <a:ea typeface="Calibri"/>
                <a:cs typeface="Calibri"/>
                <a:sym typeface="Calibri"/>
              </a:rPr>
              <a:t>Boat to Nowhere</a:t>
            </a:r>
            <a:r>
              <a:rPr b="1" i="0" lang="en-GB" sz="2100" u="none" cap="none" strike="noStrike">
                <a:solidFill>
                  <a:schemeClr val="accent1"/>
                </a:solidFill>
                <a:latin typeface="Calibri"/>
                <a:ea typeface="Calibri"/>
                <a:cs typeface="Calibri"/>
                <a:sym typeface="Calibri"/>
              </a:rPr>
              <a:t>         </a:t>
            </a:r>
            <a:r>
              <a:rPr b="0" i="0" lang="en-GB" sz="21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Composer: </a:t>
            </a:r>
            <a:r>
              <a:rPr lang="en-GB" sz="2100">
                <a:solidFill>
                  <a:schemeClr val="accent1"/>
                </a:solidFill>
                <a:latin typeface="Calibri"/>
                <a:ea typeface="Calibri"/>
                <a:cs typeface="Calibri"/>
                <a:sym typeface="Calibri"/>
              </a:rPr>
              <a:t>Anoushka Shankar</a:t>
            </a:r>
            <a:endParaRPr b="0" i="0" sz="700" u="none" cap="none" strike="noStrike">
              <a:solidFill>
                <a:srgbClr val="000000"/>
              </a:solidFill>
              <a:latin typeface="Arial"/>
              <a:ea typeface="Arial"/>
              <a:cs typeface="Arial"/>
              <a:sym typeface="Arial"/>
            </a:endParaRPr>
          </a:p>
        </p:txBody>
      </p:sp>
      <p:pic>
        <p:nvPicPr>
          <p:cNvPr id="311" name="Google Shape;311;p41"/>
          <p:cNvPicPr preferRelativeResize="0"/>
          <p:nvPr/>
        </p:nvPicPr>
        <p:blipFill rotWithShape="1">
          <a:blip r:embed="rId3">
            <a:alphaModFix/>
          </a:blip>
          <a:srcRect b="0" l="0" r="0" t="0"/>
          <a:stretch/>
        </p:blipFill>
        <p:spPr>
          <a:xfrm>
            <a:off x="3491875" y="722688"/>
            <a:ext cx="2220413" cy="1016325"/>
          </a:xfrm>
          <a:prstGeom prst="rect">
            <a:avLst/>
          </a:prstGeom>
          <a:noFill/>
          <a:ln>
            <a:noFill/>
          </a:ln>
        </p:spPr>
      </p:pic>
      <p:pic>
        <p:nvPicPr>
          <p:cNvPr id="312" name="Google Shape;312;p41"/>
          <p:cNvPicPr preferRelativeResize="0"/>
          <p:nvPr/>
        </p:nvPicPr>
        <p:blipFill rotWithShape="1">
          <a:blip r:embed="rId4">
            <a:alphaModFix/>
          </a:blip>
          <a:srcRect b="0" l="0" r="0" t="0"/>
          <a:stretch/>
        </p:blipFill>
        <p:spPr>
          <a:xfrm>
            <a:off x="6014951" y="742263"/>
            <a:ext cx="801165" cy="891863"/>
          </a:xfrm>
          <a:prstGeom prst="rect">
            <a:avLst/>
          </a:prstGeom>
          <a:noFill/>
          <a:ln>
            <a:noFill/>
          </a:ln>
        </p:spPr>
      </p:pic>
      <p:pic>
        <p:nvPicPr>
          <p:cNvPr id="313" name="Google Shape;313;p41"/>
          <p:cNvPicPr preferRelativeResize="0"/>
          <p:nvPr/>
        </p:nvPicPr>
        <p:blipFill rotWithShape="1">
          <a:blip r:embed="rId5">
            <a:alphaModFix/>
          </a:blip>
          <a:srcRect b="0" l="0" r="0" t="0"/>
          <a:stretch/>
        </p:blipFill>
        <p:spPr>
          <a:xfrm>
            <a:off x="7272704" y="746438"/>
            <a:ext cx="893559" cy="883519"/>
          </a:xfrm>
          <a:prstGeom prst="rect">
            <a:avLst/>
          </a:prstGeom>
          <a:noFill/>
          <a:ln>
            <a:noFill/>
          </a:ln>
        </p:spPr>
      </p:pic>
      <p:pic>
        <p:nvPicPr>
          <p:cNvPr id="314" name="Google Shape;314;p41"/>
          <p:cNvPicPr preferRelativeResize="0"/>
          <p:nvPr/>
        </p:nvPicPr>
        <p:blipFill rotWithShape="1">
          <a:blip r:embed="rId6">
            <a:alphaModFix/>
          </a:blip>
          <a:srcRect b="0" l="0" r="0" t="0"/>
          <a:stretch/>
        </p:blipFill>
        <p:spPr>
          <a:xfrm>
            <a:off x="82650" y="3049750"/>
            <a:ext cx="3161000" cy="2093750"/>
          </a:xfrm>
          <a:prstGeom prst="rect">
            <a:avLst/>
          </a:prstGeom>
          <a:noFill/>
          <a:ln>
            <a:noFill/>
          </a:ln>
        </p:spPr>
      </p:pic>
      <p:sp>
        <p:nvSpPr>
          <p:cNvPr id="315" name="Google Shape;315;p41"/>
          <p:cNvSpPr txBox="1"/>
          <p:nvPr/>
        </p:nvSpPr>
        <p:spPr>
          <a:xfrm>
            <a:off x="6275963" y="456900"/>
            <a:ext cx="20883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Major           Minor</a:t>
            </a:r>
            <a:endParaRPr b="0" i="0" sz="1700" u="none" cap="none" strike="noStrike">
              <a:solidFill>
                <a:schemeClr val="dk1"/>
              </a:solidFill>
              <a:latin typeface="Calibri"/>
              <a:ea typeface="Calibri"/>
              <a:cs typeface="Calibri"/>
              <a:sym typeface="Calibri"/>
            </a:endParaRPr>
          </a:p>
        </p:txBody>
      </p:sp>
      <p:sp>
        <p:nvSpPr>
          <p:cNvPr id="316" name="Google Shape;316;p41"/>
          <p:cNvSpPr txBox="1"/>
          <p:nvPr/>
        </p:nvSpPr>
        <p:spPr>
          <a:xfrm>
            <a:off x="215513" y="1940250"/>
            <a:ext cx="2088300" cy="54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0" i="0" lang="en-GB" sz="1500" u="none" cap="none" strike="noStrike">
                <a:solidFill>
                  <a:schemeClr val="dk1"/>
                </a:solidFill>
                <a:latin typeface="Calibri"/>
                <a:ea typeface="Calibri"/>
                <a:cs typeface="Calibri"/>
                <a:sym typeface="Calibri"/>
              </a:rPr>
              <a:t>Instruments</a:t>
            </a:r>
            <a:endParaRPr b="0" i="0" sz="1500" u="none" cap="none" strike="noStrike">
              <a:solidFill>
                <a:schemeClr val="dk1"/>
              </a:solidFill>
              <a:latin typeface="Calibri"/>
              <a:ea typeface="Calibri"/>
              <a:cs typeface="Calibri"/>
              <a:sym typeface="Calibri"/>
            </a:endParaRPr>
          </a:p>
        </p:txBody>
      </p:sp>
      <p:sp>
        <p:nvSpPr>
          <p:cNvPr id="317" name="Google Shape;317;p41"/>
          <p:cNvSpPr txBox="1"/>
          <p:nvPr/>
        </p:nvSpPr>
        <p:spPr>
          <a:xfrm>
            <a:off x="3566694" y="360731"/>
            <a:ext cx="20106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Time Signature</a:t>
            </a:r>
            <a:endParaRPr b="0" i="0" sz="1700" u="none" cap="none" strike="noStrike">
              <a:solidFill>
                <a:schemeClr val="dk1"/>
              </a:solidFill>
              <a:latin typeface="Calibri"/>
              <a:ea typeface="Calibri"/>
              <a:cs typeface="Calibri"/>
              <a:sym typeface="Calibri"/>
            </a:endParaRPr>
          </a:p>
        </p:txBody>
      </p:sp>
      <p:sp>
        <p:nvSpPr>
          <p:cNvPr id="318" name="Google Shape;318;p41"/>
          <p:cNvSpPr/>
          <p:nvPr/>
        </p:nvSpPr>
        <p:spPr>
          <a:xfrm>
            <a:off x="246225" y="571625"/>
            <a:ext cx="3052500" cy="22224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Summary: </a:t>
            </a:r>
            <a:r>
              <a:rPr b="1" lang="en-GB" sz="1000">
                <a:solidFill>
                  <a:schemeClr val="dk1"/>
                </a:solidFill>
                <a:latin typeface="Calibri"/>
                <a:ea typeface="Calibri"/>
                <a:cs typeface="Calibri"/>
                <a:sym typeface="Calibri"/>
              </a:rPr>
              <a:t>Boat to Nowhere i</a:t>
            </a:r>
            <a:r>
              <a:rPr lang="en-GB" sz="1000">
                <a:solidFill>
                  <a:schemeClr val="dk1"/>
                </a:solidFill>
                <a:latin typeface="Calibri"/>
                <a:ea typeface="Calibri"/>
                <a:cs typeface="Calibri"/>
                <a:sym typeface="Calibri"/>
              </a:rPr>
              <a:t>s a song by Anoushka Shankar from her album </a:t>
            </a:r>
            <a:r>
              <a:rPr i="1" lang="en-GB" sz="1000">
                <a:solidFill>
                  <a:schemeClr val="dk1"/>
                </a:solidFill>
                <a:latin typeface="Calibri"/>
                <a:ea typeface="Calibri"/>
                <a:cs typeface="Calibri"/>
                <a:sym typeface="Calibri"/>
              </a:rPr>
              <a:t>Land of Gold</a:t>
            </a:r>
            <a:r>
              <a:rPr lang="en-GB" sz="1000">
                <a:solidFill>
                  <a:schemeClr val="dk1"/>
                </a:solidFill>
                <a:latin typeface="Calibri"/>
                <a:ea typeface="Calibri"/>
                <a:cs typeface="Calibri"/>
                <a:sym typeface="Calibri"/>
              </a:rPr>
              <a:t>. It's not a regular pop song, but a special genre of music that tells a story without any words. It uses the beautiful sounds of the </a:t>
            </a:r>
            <a:r>
              <a:rPr b="1" lang="en-GB" sz="1000">
                <a:solidFill>
                  <a:schemeClr val="dk1"/>
                </a:solidFill>
                <a:latin typeface="Calibri"/>
                <a:ea typeface="Calibri"/>
                <a:cs typeface="Calibri"/>
                <a:sym typeface="Calibri"/>
              </a:rPr>
              <a:t>sitar</a:t>
            </a:r>
            <a:r>
              <a:rPr lang="en-GB" sz="1000">
                <a:solidFill>
                  <a:schemeClr val="dk1"/>
                </a:solidFill>
                <a:latin typeface="Calibri"/>
                <a:ea typeface="Calibri"/>
                <a:cs typeface="Calibri"/>
                <a:sym typeface="Calibri"/>
              </a:rPr>
              <a:t> to describe a very sad and dangerous journey. </a:t>
            </a:r>
            <a:endParaRPr sz="1000">
              <a:solidFill>
                <a:schemeClr val="dk1"/>
              </a:solidFill>
              <a:latin typeface="Calibri"/>
              <a:ea typeface="Calibri"/>
              <a:cs typeface="Calibri"/>
              <a:sym typeface="Calibri"/>
            </a:endParaRPr>
          </a:p>
          <a:p>
            <a:pPr indent="0" lvl="0" marL="0" rtl="0" algn="ctr">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lang="en-GB" sz="1000">
                <a:solidFill>
                  <a:schemeClr val="dk1"/>
                </a:solidFill>
                <a:latin typeface="Calibri"/>
                <a:ea typeface="Calibri"/>
                <a:cs typeface="Calibri"/>
                <a:sym typeface="Calibri"/>
              </a:rPr>
              <a:t>The album </a:t>
            </a:r>
            <a:r>
              <a:rPr i="1" lang="en-GB" sz="1000">
                <a:solidFill>
                  <a:schemeClr val="dk1"/>
                </a:solidFill>
                <a:latin typeface="Calibri"/>
                <a:ea typeface="Calibri"/>
                <a:cs typeface="Calibri"/>
                <a:sym typeface="Calibri"/>
              </a:rPr>
              <a:t>Land of Gold</a:t>
            </a:r>
            <a:r>
              <a:rPr lang="en-GB" sz="1000">
                <a:solidFill>
                  <a:schemeClr val="dk1"/>
                </a:solidFill>
                <a:latin typeface="Calibri"/>
                <a:ea typeface="Calibri"/>
                <a:cs typeface="Calibri"/>
                <a:sym typeface="Calibri"/>
              </a:rPr>
              <a:t> is all about helping us understand what it's like for </a:t>
            </a:r>
            <a:r>
              <a:rPr b="1" lang="en-GB" sz="1000">
                <a:solidFill>
                  <a:schemeClr val="dk1"/>
                </a:solidFill>
                <a:latin typeface="Calibri"/>
                <a:ea typeface="Calibri"/>
                <a:cs typeface="Calibri"/>
                <a:sym typeface="Calibri"/>
              </a:rPr>
              <a:t>refugees</a:t>
            </a:r>
            <a:r>
              <a:rPr lang="en-GB" sz="1000">
                <a:solidFill>
                  <a:schemeClr val="dk1"/>
                </a:solidFill>
                <a:latin typeface="Calibri"/>
                <a:ea typeface="Calibri"/>
                <a:cs typeface="Calibri"/>
                <a:sym typeface="Calibri"/>
              </a:rPr>
              <a:t>, who are people who have to leave their homes because of war or other big problems. The music in "Boat to Nowhere" paints a picture of these people getting on a small, shaky boat to go to a new place. It's a journey filled with hope, but also a lot of scary unknowns.</a:t>
            </a:r>
            <a:endParaRPr sz="1000">
              <a:solidFill>
                <a:schemeClr val="dk1"/>
              </a:solidFill>
              <a:latin typeface="Calibri"/>
              <a:ea typeface="Calibri"/>
              <a:cs typeface="Calibri"/>
              <a:sym typeface="Calibri"/>
            </a:endParaRPr>
          </a:p>
          <a:p>
            <a:pPr indent="0" lvl="0" marL="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19" name="Google Shape;319;p41"/>
          <p:cNvSpPr txBox="1"/>
          <p:nvPr/>
        </p:nvSpPr>
        <p:spPr>
          <a:xfrm>
            <a:off x="6169300" y="2360850"/>
            <a:ext cx="2500200" cy="2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2"/>
                </a:solidFill>
                <a:latin typeface="Calibri"/>
                <a:ea typeface="Calibri"/>
                <a:cs typeface="Calibri"/>
                <a:sym typeface="Calibri"/>
              </a:rPr>
              <a:t>Live in 2023</a:t>
            </a:r>
            <a:endParaRPr b="1">
              <a:solidFill>
                <a:schemeClr val="dk2"/>
              </a:solidFill>
              <a:latin typeface="Calibri"/>
              <a:ea typeface="Calibri"/>
              <a:cs typeface="Calibri"/>
              <a:sym typeface="Calibri"/>
            </a:endParaRPr>
          </a:p>
        </p:txBody>
      </p:sp>
      <p:pic>
        <p:nvPicPr>
          <p:cNvPr id="320" name="Google Shape;320;p41" title="Screenshot 2025-09-02 08.59.50.png"/>
          <p:cNvPicPr preferRelativeResize="0"/>
          <p:nvPr/>
        </p:nvPicPr>
        <p:blipFill>
          <a:blip r:embed="rId7">
            <a:alphaModFix/>
          </a:blip>
          <a:stretch>
            <a:fillRect/>
          </a:stretch>
        </p:blipFill>
        <p:spPr>
          <a:xfrm>
            <a:off x="3361975" y="3170975"/>
            <a:ext cx="1619079" cy="1583700"/>
          </a:xfrm>
          <a:prstGeom prst="rect">
            <a:avLst/>
          </a:prstGeom>
          <a:noFill/>
          <a:ln>
            <a:noFill/>
          </a:ln>
        </p:spPr>
      </p:pic>
      <p:pic>
        <p:nvPicPr>
          <p:cNvPr descr="http://KEXP.ORG presents Anoushka Shankar performing “Boat To Nowhere” live in the KEXP studio. Recorded October 17th, 2023.&#10;&#10;Anoushka Shankar - Sitar&#10;Tom Farmer - Bass&#10;Arun Ghosh - Clarinet&#10;Pirashanna Thevarajah - Percussion&#10;Sarathy Korwar - Drums&#10;&#10;Host: Jyoti Patel&#10;Audio Engineers: Kevin Suggs, Julian Martlew, James Campbell&#10;Mastering: Matt Ogaz&#10;Cameras: Jim Beckmann, Carlos Cruz, Alaia D’Alessandro, Scott Holpainen, Ettie Wahl&#10;Editor: Jim Beckmann&#10;&#10;https://www.anoushkashankar.com/&#10;http://kexp.org&#10;&#10;Join this channel to get access to perks:&#10;https://www.youtube.com/channel/UC3I2GFN_F8WudD_2jUZbojA/join" id="321" name="Google Shape;321;p41" title="Anoushka Shankar - Boat To Nowhere (Live on KEXP)">
            <a:hlinkClick r:id="rId8"/>
          </p:cNvPr>
          <p:cNvPicPr preferRelativeResize="0"/>
          <p:nvPr/>
        </p:nvPicPr>
        <p:blipFill>
          <a:blip r:embed="rId9">
            <a:alphaModFix/>
          </a:blip>
          <a:stretch>
            <a:fillRect/>
          </a:stretch>
        </p:blipFill>
        <p:spPr>
          <a:xfrm>
            <a:off x="5147625" y="2724150"/>
            <a:ext cx="3996375" cy="22479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nvSpPr>
        <p:spPr>
          <a:xfrm>
            <a:off x="213829" y="326829"/>
            <a:ext cx="8631900" cy="10164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accent1"/>
                </a:solidFill>
                <a:latin typeface="Calibri"/>
                <a:ea typeface="Calibri"/>
                <a:cs typeface="Calibri"/>
                <a:sym typeface="Calibri"/>
              </a:rPr>
              <a:t>Activity 2: Graphic Score</a:t>
            </a:r>
            <a:endParaRPr b="1" i="0" sz="1100" u="none" cap="none" strike="noStrike">
              <a:solidFill>
                <a:srgbClr val="000000"/>
              </a:solidFill>
              <a:latin typeface="Arial"/>
              <a:ea typeface="Arial"/>
              <a:cs typeface="Arial"/>
              <a:sym typeface="Arial"/>
            </a:endParaRPr>
          </a:p>
        </p:txBody>
      </p:sp>
      <p:sp>
        <p:nvSpPr>
          <p:cNvPr id="327" name="Google Shape;327;p42"/>
          <p:cNvSpPr txBox="1"/>
          <p:nvPr/>
        </p:nvSpPr>
        <p:spPr>
          <a:xfrm>
            <a:off x="2514078" y="956170"/>
            <a:ext cx="4629300" cy="12159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200"/>
              <a:buFont typeface="Arial"/>
              <a:buNone/>
            </a:pPr>
            <a:r>
              <a:rPr b="0" i="0" lang="en-GB" sz="1400" u="none" cap="none" strike="noStrike">
                <a:solidFill>
                  <a:srgbClr val="000000"/>
                </a:solidFill>
                <a:latin typeface="Calibri"/>
                <a:ea typeface="Calibri"/>
                <a:cs typeface="Calibri"/>
                <a:sym typeface="Calibri"/>
              </a:rPr>
              <a:t>We’re going to create a graphic score while listening to </a:t>
            </a:r>
            <a:r>
              <a:rPr lang="en-GB">
                <a:solidFill>
                  <a:schemeClr val="dk1"/>
                </a:solidFill>
                <a:latin typeface="Calibri"/>
                <a:ea typeface="Calibri"/>
                <a:cs typeface="Calibri"/>
                <a:sym typeface="Calibri"/>
              </a:rPr>
              <a:t>Boat to Nowhere.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GB" sz="1400" u="none" cap="none" strike="noStrike">
                <a:solidFill>
                  <a:srgbClr val="000000"/>
                </a:solidFill>
                <a:latin typeface="Calibri"/>
                <a:ea typeface="Calibri"/>
                <a:cs typeface="Calibri"/>
                <a:sym typeface="Calibri"/>
              </a:rPr>
              <a:t>Let’s have a look an example of a graphic score! Does it represent the music? </a:t>
            </a:r>
            <a:endParaRPr b="0" i="0" sz="1400" u="none" cap="none" strike="noStrike">
              <a:solidFill>
                <a:srgbClr val="000000"/>
              </a:solidFill>
              <a:latin typeface="Calibri"/>
              <a:ea typeface="Calibri"/>
              <a:cs typeface="Calibri"/>
              <a:sym typeface="Calibri"/>
            </a:endParaRPr>
          </a:p>
        </p:txBody>
      </p:sp>
      <p:pic>
        <p:nvPicPr>
          <p:cNvPr descr="Alex's term 3 music assignment performed using samples and live instruments.&#10;Key: &#10;Blue triangles: triangle (rain)&#10;Red cirlces: xylophone (rain)&#10;Yellow ovals: cymbal hit (lightning)&#10;Green rectangles: thunder can (thunder)&#10;Spirals: timpani drum roll (thunder)&#10;Brown 'dip': swanee whistle (tree falling)&#10;Black 'hills': voice whistle (wind)&#10;Face and 'tsssss': voice scream and hiss (person getting struck by lightning and burning)&#10;&#10;Pitch rises as you move from the centre of the circle to the outside." id="328" name="Google Shape;328;p42" title="&quot;Thunderstorm&quot; a graphic notation composition by Alex Chorley, age 12">
            <a:hlinkClick r:id="rId3"/>
          </p:cNvPr>
          <p:cNvPicPr preferRelativeResize="0"/>
          <p:nvPr/>
        </p:nvPicPr>
        <p:blipFill rotWithShape="1">
          <a:blip r:embed="rId4">
            <a:alphaModFix/>
          </a:blip>
          <a:srcRect b="0" l="0" r="0" t="0"/>
          <a:stretch/>
        </p:blipFill>
        <p:spPr>
          <a:xfrm>
            <a:off x="2451319" y="2328475"/>
            <a:ext cx="4441669" cy="24984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nvSpPr>
        <p:spPr>
          <a:xfrm>
            <a:off x="256054" y="52629"/>
            <a:ext cx="8631900" cy="10164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700"/>
              <a:buFont typeface="Arial"/>
              <a:buNone/>
            </a:pPr>
            <a:r>
              <a:rPr b="1" i="0" lang="en-GB" sz="2700" u="none" cap="none" strike="noStrike">
                <a:solidFill>
                  <a:schemeClr val="accent1"/>
                </a:solidFill>
                <a:latin typeface="Calibri"/>
                <a:ea typeface="Calibri"/>
                <a:cs typeface="Calibri"/>
                <a:sym typeface="Calibri"/>
              </a:rPr>
              <a:t>Second Listening:</a:t>
            </a:r>
            <a:r>
              <a:rPr b="0" i="0" lang="en-GB" sz="2900" u="none" cap="none" strike="noStrike">
                <a:solidFill>
                  <a:schemeClr val="accent1"/>
                </a:solidFill>
                <a:latin typeface="Calibri"/>
                <a:ea typeface="Calibri"/>
                <a:cs typeface="Calibri"/>
                <a:sym typeface="Calibri"/>
              </a:rPr>
              <a:t> </a:t>
            </a:r>
            <a:r>
              <a:rPr lang="en-GB" sz="2300">
                <a:solidFill>
                  <a:schemeClr val="accent1"/>
                </a:solidFill>
                <a:latin typeface="Calibri"/>
                <a:ea typeface="Calibri"/>
                <a:cs typeface="Calibri"/>
                <a:sym typeface="Calibri"/>
              </a:rPr>
              <a:t>Boat to Nowhere</a:t>
            </a:r>
            <a:r>
              <a:rPr b="1" lang="en-GB" sz="2300">
                <a:solidFill>
                  <a:schemeClr val="accent1"/>
                </a:solidFill>
                <a:latin typeface="Calibri"/>
                <a:ea typeface="Calibri"/>
                <a:cs typeface="Calibri"/>
                <a:sym typeface="Calibri"/>
              </a:rPr>
              <a:t> </a:t>
            </a:r>
            <a:endParaRPr b="0" i="0" sz="2900" u="none" cap="none" strike="noStrike">
              <a:solidFill>
                <a:schemeClr val="accent1"/>
              </a:solidFill>
              <a:latin typeface="Calibri"/>
              <a:ea typeface="Calibri"/>
              <a:cs typeface="Calibri"/>
              <a:sym typeface="Calibri"/>
            </a:endParaRPr>
          </a:p>
        </p:txBody>
      </p:sp>
      <p:sp>
        <p:nvSpPr>
          <p:cNvPr id="334" name="Google Shape;334;p43"/>
          <p:cNvSpPr txBox="1"/>
          <p:nvPr/>
        </p:nvSpPr>
        <p:spPr>
          <a:xfrm>
            <a:off x="1108850" y="493650"/>
            <a:ext cx="6717900" cy="1647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GB" sz="1400" u="none" cap="none" strike="noStrike">
                <a:solidFill>
                  <a:srgbClr val="000000"/>
                </a:solidFill>
                <a:latin typeface="Calibri"/>
                <a:ea typeface="Calibri"/>
                <a:cs typeface="Calibri"/>
                <a:sym typeface="Calibri"/>
              </a:rPr>
              <a:t>We’re going to listen to “</a:t>
            </a:r>
            <a:r>
              <a:rPr lang="en-GB">
                <a:latin typeface="Calibri"/>
                <a:ea typeface="Calibri"/>
                <a:cs typeface="Calibri"/>
                <a:sym typeface="Calibri"/>
              </a:rPr>
              <a:t>Boat to Nowhere</a:t>
            </a:r>
            <a:r>
              <a:rPr b="0" i="0" lang="en-GB" sz="1400" u="none" cap="none" strike="noStrike">
                <a:solidFill>
                  <a:srgbClr val="000000"/>
                </a:solidFill>
                <a:latin typeface="Calibri"/>
                <a:ea typeface="Calibri"/>
                <a:cs typeface="Calibri"/>
                <a:sym typeface="Calibri"/>
              </a:rPr>
              <a:t>” while creating a graphic score! A graphic score is a way of using symbols to represent music! Draw whatever you feel  while listening to the piece! Use colour pencils to add more texture.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GB" sz="1400" u="none" cap="none" strike="noStrike">
                <a:solidFill>
                  <a:srgbClr val="000000"/>
                </a:solidFill>
                <a:latin typeface="Calibri"/>
                <a:ea typeface="Calibri"/>
                <a:cs typeface="Calibri"/>
                <a:sym typeface="Calibri"/>
              </a:rPr>
              <a:t>Try and capture the emotional nuances in the music. Identify moments of tension, release and emotions conveyed</a:t>
            </a:r>
            <a:r>
              <a:rPr lang="en-GB" sz="1400">
                <a:latin typeface="Calibri"/>
                <a:ea typeface="Calibri"/>
                <a:cs typeface="Calibri"/>
                <a:sym typeface="Calibri"/>
              </a:rPr>
              <a:t> </a:t>
            </a:r>
            <a:r>
              <a:rPr b="0" i="0" lang="en-GB" sz="1400" u="none" cap="none" strike="noStrike">
                <a:solidFill>
                  <a:srgbClr val="000000"/>
                </a:solidFill>
                <a:latin typeface="Calibri"/>
                <a:ea typeface="Calibri"/>
                <a:cs typeface="Calibri"/>
                <a:sym typeface="Calibri"/>
              </a:rPr>
              <a:t>in your graphic score.</a:t>
            </a:r>
            <a:endParaRPr b="0" i="0" sz="1400" u="none" cap="none" strike="noStrike">
              <a:solidFill>
                <a:srgbClr val="000000"/>
              </a:solidFill>
              <a:latin typeface="Calibri"/>
              <a:ea typeface="Calibri"/>
              <a:cs typeface="Calibri"/>
              <a:sym typeface="Calibri"/>
            </a:endParaRPr>
          </a:p>
        </p:txBody>
      </p:sp>
      <p:pic>
        <p:nvPicPr>
          <p:cNvPr id="335" name="Google Shape;335;p43"/>
          <p:cNvPicPr preferRelativeResize="0"/>
          <p:nvPr/>
        </p:nvPicPr>
        <p:blipFill rotWithShape="1">
          <a:blip r:embed="rId3">
            <a:alphaModFix/>
          </a:blip>
          <a:srcRect b="0" l="0" r="0" t="0"/>
          <a:stretch/>
        </p:blipFill>
        <p:spPr>
          <a:xfrm>
            <a:off x="6944588" y="3591396"/>
            <a:ext cx="2199413" cy="1552104"/>
          </a:xfrm>
          <a:prstGeom prst="rect">
            <a:avLst/>
          </a:prstGeom>
          <a:noFill/>
          <a:ln>
            <a:noFill/>
          </a:ln>
        </p:spPr>
      </p:pic>
      <p:pic>
        <p:nvPicPr>
          <p:cNvPr id="336" name="Google Shape;336;p43"/>
          <p:cNvPicPr preferRelativeResize="0"/>
          <p:nvPr/>
        </p:nvPicPr>
        <p:blipFill rotWithShape="1">
          <a:blip r:embed="rId4">
            <a:alphaModFix/>
          </a:blip>
          <a:srcRect b="0" l="0" r="0" t="0"/>
          <a:stretch/>
        </p:blipFill>
        <p:spPr>
          <a:xfrm>
            <a:off x="3368100" y="4318575"/>
            <a:ext cx="2199412" cy="913369"/>
          </a:xfrm>
          <a:prstGeom prst="rect">
            <a:avLst/>
          </a:prstGeom>
          <a:noFill/>
          <a:ln>
            <a:noFill/>
          </a:ln>
        </p:spPr>
      </p:pic>
      <p:pic>
        <p:nvPicPr>
          <p:cNvPr id="337" name="Google Shape;337;p43"/>
          <p:cNvPicPr preferRelativeResize="0"/>
          <p:nvPr/>
        </p:nvPicPr>
        <p:blipFill rotWithShape="1">
          <a:blip r:embed="rId5">
            <a:alphaModFix/>
          </a:blip>
          <a:srcRect b="0" l="0" r="0" t="0"/>
          <a:stretch/>
        </p:blipFill>
        <p:spPr>
          <a:xfrm>
            <a:off x="0" y="3490339"/>
            <a:ext cx="2199412" cy="1653160"/>
          </a:xfrm>
          <a:prstGeom prst="rect">
            <a:avLst/>
          </a:prstGeom>
          <a:noFill/>
          <a:ln>
            <a:noFill/>
          </a:ln>
        </p:spPr>
      </p:pic>
      <p:sp>
        <p:nvSpPr>
          <p:cNvPr id="338" name="Google Shape;338;p43"/>
          <p:cNvSpPr txBox="1"/>
          <p:nvPr/>
        </p:nvSpPr>
        <p:spPr>
          <a:xfrm>
            <a:off x="328631" y="3291244"/>
            <a:ext cx="15423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alibri"/>
                <a:ea typeface="Calibri"/>
                <a:cs typeface="Calibri"/>
                <a:sym typeface="Calibri"/>
              </a:rPr>
              <a:t>Example 1</a:t>
            </a:r>
            <a:endParaRPr b="1" i="0" sz="1100" u="sng" cap="none" strike="noStrike">
              <a:solidFill>
                <a:srgbClr val="000000"/>
              </a:solidFill>
              <a:latin typeface="Calibri"/>
              <a:ea typeface="Calibri"/>
              <a:cs typeface="Calibri"/>
              <a:sym typeface="Calibri"/>
            </a:endParaRPr>
          </a:p>
        </p:txBody>
      </p:sp>
      <p:sp>
        <p:nvSpPr>
          <p:cNvPr id="339" name="Google Shape;339;p43"/>
          <p:cNvSpPr txBox="1"/>
          <p:nvPr/>
        </p:nvSpPr>
        <p:spPr>
          <a:xfrm>
            <a:off x="3876200" y="4010775"/>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Example 2</a:t>
            </a:r>
            <a:endParaRPr b="0" i="0" sz="1100" u="none" cap="none" strike="noStrike">
              <a:solidFill>
                <a:srgbClr val="000000"/>
              </a:solidFill>
              <a:latin typeface="Arial"/>
              <a:ea typeface="Arial"/>
              <a:cs typeface="Arial"/>
              <a:sym typeface="Arial"/>
            </a:endParaRPr>
          </a:p>
        </p:txBody>
      </p:sp>
      <p:sp>
        <p:nvSpPr>
          <p:cNvPr id="340" name="Google Shape;340;p43"/>
          <p:cNvSpPr txBox="1"/>
          <p:nvPr/>
        </p:nvSpPr>
        <p:spPr>
          <a:xfrm>
            <a:off x="7287713" y="3291244"/>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Example 3</a:t>
            </a:r>
            <a:endParaRPr b="0" i="0" sz="1100" u="none" cap="none" strike="noStrike">
              <a:solidFill>
                <a:srgbClr val="000000"/>
              </a:solidFill>
              <a:latin typeface="Arial"/>
              <a:ea typeface="Arial"/>
              <a:cs typeface="Arial"/>
              <a:sym typeface="Arial"/>
            </a:endParaRPr>
          </a:p>
        </p:txBody>
      </p:sp>
      <p:pic>
        <p:nvPicPr>
          <p:cNvPr descr="http://KEXP.ORG presents Anoushka Shankar performing “Boat To Nowhere” live in the KEXP studio. Recorded October 17th, 2023.&#10;&#10;Anoushka Shankar - Sitar&#10;Tom Farmer - Bass&#10;Arun Ghosh - Clarinet&#10;Pirashanna Thevarajah - Percussion&#10;Sarathy Korwar - Drums&#10;&#10;Host: Jyoti Patel&#10;Audio Engineers: Kevin Suggs, Julian Martlew, James Campbell&#10;Mastering: Matt Ogaz&#10;Cameras: Jim Beckmann, Carlos Cruz, Alaia D’Alessandro, Scott Holpainen, Ettie Wahl&#10;Editor: Jim Beckmann&#10;&#10;https://www.anoushkashankar.com/&#10;http://kexp.org&#10;&#10;Join this channel to get access to perks:&#10;https://www.youtube.com/channel/UC3I2GFN_F8WudD_2jUZbojA/join" id="341" name="Google Shape;341;p43" title="Anoushka Shankar - Boat To Nowhere (Live on KEXP)">
            <a:hlinkClick r:id="rId6"/>
          </p:cNvPr>
          <p:cNvPicPr preferRelativeResize="0"/>
          <p:nvPr/>
        </p:nvPicPr>
        <p:blipFill>
          <a:blip r:embed="rId7">
            <a:alphaModFix/>
          </a:blip>
          <a:stretch>
            <a:fillRect/>
          </a:stretch>
        </p:blipFill>
        <p:spPr>
          <a:xfrm>
            <a:off x="3006300" y="2214875"/>
            <a:ext cx="2679125" cy="1507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nvSpPr>
        <p:spPr>
          <a:xfrm>
            <a:off x="1088572" y="352228"/>
            <a:ext cx="69669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1" i="0" lang="en-GB" sz="2700" u="none" cap="none" strike="noStrike">
                <a:solidFill>
                  <a:schemeClr val="accent1"/>
                </a:solidFill>
                <a:latin typeface="Arial"/>
                <a:ea typeface="Arial"/>
                <a:cs typeface="Arial"/>
                <a:sym typeface="Arial"/>
              </a:rPr>
              <a:t>Summary: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What did you enjoy most about this piece?</a:t>
            </a:r>
            <a:endParaRPr b="0" i="0" sz="2700" u="none" cap="none" strike="noStrike">
              <a:solidFill>
                <a:schemeClr val="accent1"/>
              </a:solidFill>
              <a:latin typeface="Arial"/>
              <a:ea typeface="Arial"/>
              <a:cs typeface="Arial"/>
              <a:sym typeface="Arial"/>
            </a:endParaRPr>
          </a:p>
        </p:txBody>
      </p:sp>
      <p:pic>
        <p:nvPicPr>
          <p:cNvPr id="347" name="Google Shape;347;p44"/>
          <p:cNvPicPr preferRelativeResize="0"/>
          <p:nvPr/>
        </p:nvPicPr>
        <p:blipFill rotWithShape="1">
          <a:blip r:embed="rId3">
            <a:alphaModFix/>
          </a:blip>
          <a:srcRect b="0" l="0" r="0" t="0"/>
          <a:stretch/>
        </p:blipFill>
        <p:spPr>
          <a:xfrm>
            <a:off x="2076967" y="1341664"/>
            <a:ext cx="4990065" cy="2460172"/>
          </a:xfrm>
          <a:prstGeom prst="rect">
            <a:avLst/>
          </a:prstGeom>
          <a:noFill/>
          <a:ln>
            <a:noFill/>
          </a:ln>
        </p:spPr>
      </p:pic>
      <p:sp>
        <p:nvSpPr>
          <p:cNvPr id="348" name="Google Shape;348;p44"/>
          <p:cNvSpPr txBox="1"/>
          <p:nvPr/>
        </p:nvSpPr>
        <p:spPr>
          <a:xfrm>
            <a:off x="1643062" y="4000736"/>
            <a:ext cx="58578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Can you use any of the </a:t>
            </a:r>
            <a:r>
              <a:rPr b="0" i="0" lang="en-GB" sz="2700" u="none" cap="none" strike="noStrike">
                <a:solidFill>
                  <a:srgbClr val="7030A0"/>
                </a:solidFill>
                <a:latin typeface="Arial"/>
                <a:ea typeface="Arial"/>
                <a:cs typeface="Arial"/>
                <a:sym typeface="Arial"/>
              </a:rPr>
              <a:t>elements of music </a:t>
            </a:r>
            <a:r>
              <a:rPr b="0" i="0" lang="en-GB" sz="2700" u="none" cap="none" strike="noStrike">
                <a:solidFill>
                  <a:schemeClr val="accent1"/>
                </a:solidFill>
                <a:latin typeface="Arial"/>
                <a:ea typeface="Arial"/>
                <a:cs typeface="Arial"/>
                <a:sym typeface="Arial"/>
              </a:rPr>
              <a:t>in your answer?</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5"/>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DF5327"/>
              </a:buClr>
              <a:buSzPts val="5400"/>
              <a:buFont typeface="Arial"/>
              <a:buNone/>
            </a:pPr>
            <a:r>
              <a:rPr b="1" lang="en-GB">
                <a:latin typeface="Arial"/>
                <a:ea typeface="Arial"/>
                <a:cs typeface="Arial"/>
                <a:sym typeface="Arial"/>
              </a:rPr>
              <a:t>Summary</a:t>
            </a:r>
            <a:endParaRPr/>
          </a:p>
        </p:txBody>
      </p:sp>
      <p:sp>
        <p:nvSpPr>
          <p:cNvPr id="354" name="Google Shape;354;p45"/>
          <p:cNvSpPr txBox="1"/>
          <p:nvPr>
            <p:ph idx="1" type="body"/>
          </p:nvPr>
        </p:nvSpPr>
        <p:spPr>
          <a:xfrm>
            <a:off x="1282446" y="3115890"/>
            <a:ext cx="6576900" cy="1022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rgbClr val="888888"/>
              </a:buClr>
              <a:buSzPts val="1300"/>
              <a:buNone/>
            </a:pPr>
            <a:r>
              <a:rPr lang="en-GB">
                <a:latin typeface="Arial"/>
                <a:ea typeface="Arial"/>
                <a:cs typeface="Arial"/>
                <a:sym typeface="Arial"/>
              </a:rPr>
              <a:t>How did the piece make you feel? </a:t>
            </a:r>
            <a:endParaRPr>
              <a:latin typeface="Arial"/>
              <a:ea typeface="Arial"/>
              <a:cs typeface="Arial"/>
              <a:sym typeface="Arial"/>
            </a:endParaRPr>
          </a:p>
          <a:p>
            <a:pPr indent="0" lvl="0" marL="0" rtl="0" algn="ctr">
              <a:lnSpc>
                <a:spcPct val="90000"/>
              </a:lnSpc>
              <a:spcBef>
                <a:spcPts val="0"/>
              </a:spcBef>
              <a:spcAft>
                <a:spcPts val="0"/>
              </a:spcAft>
              <a:buClr>
                <a:srgbClr val="888888"/>
              </a:buClr>
              <a:buSzPts val="1300"/>
              <a:buNone/>
            </a:pPr>
            <a:r>
              <a:rPr lang="en-GB">
                <a:latin typeface="Arial"/>
                <a:ea typeface="Arial"/>
                <a:cs typeface="Arial"/>
                <a:sym typeface="Arial"/>
              </a:rPr>
              <a:t>Class discussion! </a:t>
            </a:r>
            <a:endParaRPr>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DF5327"/>
              </a:buClr>
              <a:buSzPts val="5400"/>
              <a:buFont typeface="Arial"/>
              <a:buNone/>
            </a:pPr>
            <a:r>
              <a:rPr b="1" lang="en-GB">
                <a:latin typeface="Arial"/>
                <a:ea typeface="Arial"/>
                <a:cs typeface="Arial"/>
                <a:sym typeface="Arial"/>
              </a:rPr>
              <a:t>Session 3</a:t>
            </a:r>
            <a:endParaRPr/>
          </a:p>
        </p:txBody>
      </p:sp>
      <p:sp>
        <p:nvSpPr>
          <p:cNvPr id="360" name="Google Shape;360;p46"/>
          <p:cNvSpPr txBox="1"/>
          <p:nvPr>
            <p:ph idx="1" type="body"/>
          </p:nvPr>
        </p:nvSpPr>
        <p:spPr>
          <a:xfrm>
            <a:off x="1282446" y="3115890"/>
            <a:ext cx="6576900" cy="1022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rgbClr val="888888"/>
              </a:buClr>
              <a:buSzPts val="1300"/>
              <a:buNone/>
            </a:pPr>
            <a:r>
              <a:rPr lang="en-GB">
                <a:latin typeface="Arial"/>
                <a:ea typeface="Arial"/>
                <a:cs typeface="Arial"/>
                <a:sym typeface="Arial"/>
              </a:rPr>
              <a:t>Resources: Music response sheet &amp; pen/pencil</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08" name="Google Shape;108;p20"/>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09" name="Google Shape;109;p20"/>
          <p:cNvSpPr txBox="1"/>
          <p:nvPr>
            <p:ph idx="1" type="body"/>
          </p:nvPr>
        </p:nvSpPr>
        <p:spPr>
          <a:xfrm>
            <a:off x="1062733" y="1369220"/>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Question</a:t>
            </a:r>
            <a:r>
              <a:rPr lang="en-GB">
                <a:solidFill>
                  <a:srgbClr val="1938A1"/>
                </a:solidFill>
              </a:rPr>
              <a:t>:  </a:t>
            </a:r>
            <a:endParaRPr/>
          </a:p>
          <a:p>
            <a:pPr indent="0" lvl="0" marL="0" rtl="0" algn="l">
              <a:lnSpc>
                <a:spcPct val="90000"/>
              </a:lnSpc>
              <a:spcBef>
                <a:spcPts val="750"/>
              </a:spcBef>
              <a:spcAft>
                <a:spcPts val="0"/>
              </a:spcAft>
              <a:buSzPts val="2700"/>
              <a:buNone/>
            </a:pPr>
            <a:r>
              <a:rPr lang="en-GB">
                <a:solidFill>
                  <a:srgbClr val="1938A1"/>
                </a:solidFill>
              </a:rPr>
              <a:t>Name the composer, piece and setting! </a:t>
            </a:r>
            <a:endParaRPr>
              <a:solidFill>
                <a:srgbClr val="1938A1"/>
              </a:solidFill>
            </a:endParaRPr>
          </a:p>
          <a:p>
            <a:pPr indent="0" lvl="0" marL="0" rtl="0" algn="l">
              <a:lnSpc>
                <a:spcPct val="90000"/>
              </a:lnSpc>
              <a:spcBef>
                <a:spcPts val="750"/>
              </a:spcBef>
              <a:spcAft>
                <a:spcPts val="0"/>
              </a:spcAft>
              <a:buSzPts val="2700"/>
              <a:buNone/>
            </a:pPr>
            <a:r>
              <a:rPr b="1" lang="en-GB">
                <a:solidFill>
                  <a:srgbClr val="1938A1"/>
                </a:solidFill>
              </a:rPr>
              <a:t>Clue:</a:t>
            </a:r>
            <a:endParaRPr b="1">
              <a:solidFill>
                <a:srgbClr val="1938A1"/>
              </a:solidFill>
            </a:endParaRPr>
          </a:p>
          <a:p>
            <a:pPr indent="0" lvl="0" marL="0" rtl="0" algn="l">
              <a:lnSpc>
                <a:spcPct val="90000"/>
              </a:lnSpc>
              <a:spcBef>
                <a:spcPts val="750"/>
              </a:spcBef>
              <a:spcAft>
                <a:spcPts val="0"/>
              </a:spcAft>
              <a:buSzPts val="2700"/>
              <a:buNone/>
            </a:pPr>
            <a:r>
              <a:rPr lang="en-GB">
                <a:solidFill>
                  <a:srgbClr val="1938A1"/>
                </a:solidFill>
              </a:rPr>
              <a:t>Sporting event</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10" name="Google Shape;110;p20"/>
          <p:cNvPicPr preferRelativeResize="0"/>
          <p:nvPr/>
        </p:nvPicPr>
        <p:blipFill rotWithShape="1">
          <a:blip r:embed="rId3">
            <a:alphaModFix/>
          </a:blip>
          <a:srcRect b="0" l="0" r="0" t="0"/>
          <a:stretch/>
        </p:blipFill>
        <p:spPr>
          <a:xfrm>
            <a:off x="6856261" y="2374661"/>
            <a:ext cx="2034634" cy="2034634"/>
          </a:xfrm>
          <a:prstGeom prst="rect">
            <a:avLst/>
          </a:prstGeom>
          <a:noFill/>
          <a:ln>
            <a:noFill/>
          </a:ln>
        </p:spPr>
      </p:pic>
      <p:pic>
        <p:nvPicPr>
          <p:cNvPr id="111" name="Google Shape;111;p20" title="Sprit in Motion.mp3">
            <a:hlinkClick r:id="rId4"/>
          </p:cNvPr>
          <p:cNvPicPr preferRelativeResize="0"/>
          <p:nvPr/>
        </p:nvPicPr>
        <p:blipFill rotWithShape="1">
          <a:blip r:embed="rId5">
            <a:alphaModFix/>
          </a:blip>
          <a:srcRect b="0" l="0" r="0" t="0"/>
          <a:stretch/>
        </p:blipFill>
        <p:spPr>
          <a:xfrm>
            <a:off x="152400" y="4670484"/>
            <a:ext cx="299391" cy="299391"/>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7"/>
          <p:cNvSpPr txBox="1"/>
          <p:nvPr/>
        </p:nvSpPr>
        <p:spPr>
          <a:xfrm>
            <a:off x="1088572" y="352228"/>
            <a:ext cx="6966900" cy="910500"/>
          </a:xfrm>
          <a:prstGeom prst="rect">
            <a:avLst/>
          </a:prstGeom>
          <a:noFill/>
          <a:ln>
            <a:noFill/>
          </a:ln>
        </p:spPr>
        <p:txBody>
          <a:bodyPr anchorCtr="0" anchor="t" bIns="34275" lIns="68575" spcFirstLastPara="1" rIns="68575" wrap="square" tIns="34275">
            <a:normAutofit fontScale="92500" lnSpcReduction="20000"/>
          </a:bodyPr>
          <a:lstStyle/>
          <a:p>
            <a:pPr indent="0" lvl="0" marL="0" marR="0" rtl="0" algn="ctr">
              <a:lnSpc>
                <a:spcPct val="90000"/>
              </a:lnSpc>
              <a:spcBef>
                <a:spcPts val="0"/>
              </a:spcBef>
              <a:spcAft>
                <a:spcPts val="0"/>
              </a:spcAft>
              <a:buClr>
                <a:schemeClr val="accent1"/>
              </a:buClr>
              <a:buSzPct val="81481"/>
              <a:buFont typeface="Corbel"/>
              <a:buNone/>
            </a:pPr>
            <a:r>
              <a:rPr b="1" i="0" lang="en-GB" sz="2700" u="none" cap="none" strike="noStrike">
                <a:solidFill>
                  <a:schemeClr val="accent1"/>
                </a:solidFill>
                <a:latin typeface="Arial"/>
                <a:ea typeface="Arial"/>
                <a:cs typeface="Arial"/>
                <a:sym typeface="Arial"/>
              </a:rPr>
              <a:t>Let’s recap the Elements of Music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rPr b="1" i="0" lang="en-GB" sz="2700" u="none" cap="none" strike="noStrike">
                <a:solidFill>
                  <a:schemeClr val="accent1"/>
                </a:solidFill>
                <a:latin typeface="Arial"/>
                <a:ea typeface="Arial"/>
                <a:cs typeface="Arial"/>
                <a:sym typeface="Arial"/>
              </a:rPr>
              <a:t>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81481"/>
              <a:buFont typeface="Corbel"/>
              <a:buNone/>
            </a:pPr>
            <a:r>
              <a:t/>
            </a:r>
            <a:endParaRPr b="0" i="0" sz="2700" u="none" cap="none" strike="noStrike">
              <a:solidFill>
                <a:schemeClr val="accent1"/>
              </a:solidFill>
              <a:latin typeface="Arial"/>
              <a:ea typeface="Arial"/>
              <a:cs typeface="Arial"/>
              <a:sym typeface="Arial"/>
            </a:endParaRPr>
          </a:p>
        </p:txBody>
      </p:sp>
      <p:pic>
        <p:nvPicPr>
          <p:cNvPr id="366" name="Google Shape;366;p47"/>
          <p:cNvPicPr preferRelativeResize="0"/>
          <p:nvPr/>
        </p:nvPicPr>
        <p:blipFill rotWithShape="1">
          <a:blip r:embed="rId3">
            <a:alphaModFix/>
          </a:blip>
          <a:srcRect b="0" l="0" r="0" t="0"/>
          <a:stretch/>
        </p:blipFill>
        <p:spPr>
          <a:xfrm>
            <a:off x="2565610" y="1020645"/>
            <a:ext cx="4990065" cy="2460172"/>
          </a:xfrm>
          <a:prstGeom prst="rect">
            <a:avLst/>
          </a:prstGeom>
          <a:noFill/>
          <a:ln>
            <a:noFill/>
          </a:ln>
        </p:spPr>
      </p:pic>
      <p:sp>
        <p:nvSpPr>
          <p:cNvPr id="367" name="Google Shape;367;p47"/>
          <p:cNvSpPr txBox="1"/>
          <p:nvPr/>
        </p:nvSpPr>
        <p:spPr>
          <a:xfrm>
            <a:off x="2131706" y="3762592"/>
            <a:ext cx="58578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What </a:t>
            </a:r>
            <a:r>
              <a:rPr b="0" i="0" lang="en-GB" sz="2700" u="none" cap="none" strike="noStrike">
                <a:solidFill>
                  <a:srgbClr val="7030A0"/>
                </a:solidFill>
                <a:latin typeface="Arial"/>
                <a:ea typeface="Arial"/>
                <a:cs typeface="Arial"/>
                <a:sym typeface="Arial"/>
              </a:rPr>
              <a:t>elements of music </a:t>
            </a:r>
            <a:r>
              <a:rPr b="0" i="0" lang="en-GB" sz="2700" u="none" cap="none" strike="noStrike">
                <a:solidFill>
                  <a:schemeClr val="accent1"/>
                </a:solidFill>
                <a:latin typeface="Arial"/>
                <a:ea typeface="Arial"/>
                <a:cs typeface="Arial"/>
                <a:sym typeface="Arial"/>
              </a:rPr>
              <a:t>can you hear in the piece?</a:t>
            </a:r>
            <a:endParaRPr b="0" i="0" sz="1100" u="none" cap="none" strike="noStrike">
              <a:solidFill>
                <a:srgbClr val="000000"/>
              </a:solidFill>
              <a:latin typeface="Arial"/>
              <a:ea typeface="Arial"/>
              <a:cs typeface="Arial"/>
              <a:sym typeface="Arial"/>
            </a:endParaRPr>
          </a:p>
        </p:txBody>
      </p:sp>
      <p:sp>
        <p:nvSpPr>
          <p:cNvPr id="368" name="Google Shape;368;p47"/>
          <p:cNvSpPr txBox="1"/>
          <p:nvPr/>
        </p:nvSpPr>
        <p:spPr>
          <a:xfrm>
            <a:off x="90019" y="655800"/>
            <a:ext cx="1697400" cy="4540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alibri"/>
                <a:ea typeface="Calibri"/>
                <a:cs typeface="Calibri"/>
                <a:sym typeface="Calibri"/>
              </a:rPr>
              <a:t>Chant: </a:t>
            </a:r>
            <a:endParaRPr b="1"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Pitch is high and 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Tempo is fast and slow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Rhythm is a pattern of long and short sounds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Dynamics are Loud and Soft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Texture is Thick and Thin (how many layers  of instruments are present)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libri"/>
                <a:ea typeface="Calibri"/>
                <a:cs typeface="Calibri"/>
                <a:sym typeface="Calibri"/>
              </a:rPr>
              <a:t>Extra elements to discuss:</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Structure - The order of the music (verse/chorus)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Timbre - The tone or quality of the sound. Adjectives that describe the sound (harsh/smooth/sharp etc).</a:t>
            </a:r>
            <a:endParaRPr b="0" i="0" sz="11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nvSpPr>
        <p:spPr>
          <a:xfrm>
            <a:off x="-54131" y="54150"/>
            <a:ext cx="9315300" cy="1016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2700"/>
              <a:buFont typeface="Arial"/>
              <a:buNone/>
            </a:pPr>
            <a:r>
              <a:rPr b="1" i="0" lang="en-GB" sz="19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Piece:</a:t>
            </a:r>
            <a:r>
              <a:rPr b="0" i="0" lang="en-GB" sz="2100" u="none" cap="none" strike="noStrike">
                <a:solidFill>
                  <a:schemeClr val="accent1"/>
                </a:solidFill>
                <a:latin typeface="Calibri"/>
                <a:ea typeface="Calibri"/>
                <a:cs typeface="Calibri"/>
                <a:sym typeface="Calibri"/>
              </a:rPr>
              <a:t> </a:t>
            </a:r>
            <a:r>
              <a:rPr lang="en-GB" sz="2100">
                <a:solidFill>
                  <a:schemeClr val="accent1"/>
                </a:solidFill>
                <a:latin typeface="Calibri"/>
                <a:ea typeface="Calibri"/>
                <a:cs typeface="Calibri"/>
                <a:sym typeface="Calibri"/>
              </a:rPr>
              <a:t>Traces of You</a:t>
            </a:r>
            <a:r>
              <a:rPr b="1" i="0" lang="en-GB" sz="2100" u="none" cap="none" strike="noStrike">
                <a:solidFill>
                  <a:schemeClr val="accent1"/>
                </a:solidFill>
                <a:latin typeface="Calibri"/>
                <a:ea typeface="Calibri"/>
                <a:cs typeface="Calibri"/>
                <a:sym typeface="Calibri"/>
              </a:rPr>
              <a:t>         </a:t>
            </a:r>
            <a:r>
              <a:rPr b="0" i="0" lang="en-GB" sz="2100" u="none" cap="none" strike="noStrike">
                <a:solidFill>
                  <a:schemeClr val="accent1"/>
                </a:solidFill>
                <a:latin typeface="Calibri"/>
                <a:ea typeface="Calibri"/>
                <a:cs typeface="Calibri"/>
                <a:sym typeface="Calibri"/>
              </a:rPr>
              <a:t> </a:t>
            </a:r>
            <a:r>
              <a:rPr b="1" i="0" lang="en-GB" sz="2100" u="none" cap="none" strike="noStrike">
                <a:solidFill>
                  <a:schemeClr val="accent1"/>
                </a:solidFill>
                <a:latin typeface="Calibri"/>
                <a:ea typeface="Calibri"/>
                <a:cs typeface="Calibri"/>
                <a:sym typeface="Calibri"/>
              </a:rPr>
              <a:t>Composer: </a:t>
            </a:r>
            <a:r>
              <a:rPr lang="en-GB" sz="2100">
                <a:solidFill>
                  <a:schemeClr val="accent1"/>
                </a:solidFill>
                <a:latin typeface="Calibri"/>
                <a:ea typeface="Calibri"/>
                <a:cs typeface="Calibri"/>
                <a:sym typeface="Calibri"/>
              </a:rPr>
              <a:t>Anoushka Shankar</a:t>
            </a:r>
            <a:endParaRPr b="0" i="0" sz="700" u="none" cap="none" strike="noStrike">
              <a:solidFill>
                <a:srgbClr val="000000"/>
              </a:solidFill>
              <a:latin typeface="Arial"/>
              <a:ea typeface="Arial"/>
              <a:cs typeface="Arial"/>
              <a:sym typeface="Arial"/>
            </a:endParaRPr>
          </a:p>
        </p:txBody>
      </p:sp>
      <p:pic>
        <p:nvPicPr>
          <p:cNvPr id="374" name="Google Shape;374;p48"/>
          <p:cNvPicPr preferRelativeResize="0"/>
          <p:nvPr/>
        </p:nvPicPr>
        <p:blipFill rotWithShape="1">
          <a:blip r:embed="rId3">
            <a:alphaModFix/>
          </a:blip>
          <a:srcRect b="0" l="0" r="0" t="0"/>
          <a:stretch/>
        </p:blipFill>
        <p:spPr>
          <a:xfrm>
            <a:off x="3491875" y="722688"/>
            <a:ext cx="2220413" cy="1016325"/>
          </a:xfrm>
          <a:prstGeom prst="rect">
            <a:avLst/>
          </a:prstGeom>
          <a:noFill/>
          <a:ln>
            <a:noFill/>
          </a:ln>
        </p:spPr>
      </p:pic>
      <p:pic>
        <p:nvPicPr>
          <p:cNvPr id="375" name="Google Shape;375;p48"/>
          <p:cNvPicPr preferRelativeResize="0"/>
          <p:nvPr/>
        </p:nvPicPr>
        <p:blipFill rotWithShape="1">
          <a:blip r:embed="rId4">
            <a:alphaModFix/>
          </a:blip>
          <a:srcRect b="0" l="0" r="0" t="0"/>
          <a:stretch/>
        </p:blipFill>
        <p:spPr>
          <a:xfrm>
            <a:off x="6014951" y="742263"/>
            <a:ext cx="801165" cy="891863"/>
          </a:xfrm>
          <a:prstGeom prst="rect">
            <a:avLst/>
          </a:prstGeom>
          <a:noFill/>
          <a:ln>
            <a:noFill/>
          </a:ln>
        </p:spPr>
      </p:pic>
      <p:pic>
        <p:nvPicPr>
          <p:cNvPr id="376" name="Google Shape;376;p48"/>
          <p:cNvPicPr preferRelativeResize="0"/>
          <p:nvPr/>
        </p:nvPicPr>
        <p:blipFill rotWithShape="1">
          <a:blip r:embed="rId5">
            <a:alphaModFix/>
          </a:blip>
          <a:srcRect b="0" l="0" r="0" t="0"/>
          <a:stretch/>
        </p:blipFill>
        <p:spPr>
          <a:xfrm>
            <a:off x="7272704" y="746438"/>
            <a:ext cx="893559" cy="883519"/>
          </a:xfrm>
          <a:prstGeom prst="rect">
            <a:avLst/>
          </a:prstGeom>
          <a:noFill/>
          <a:ln>
            <a:noFill/>
          </a:ln>
        </p:spPr>
      </p:pic>
      <p:pic>
        <p:nvPicPr>
          <p:cNvPr id="377" name="Google Shape;377;p48"/>
          <p:cNvPicPr preferRelativeResize="0"/>
          <p:nvPr/>
        </p:nvPicPr>
        <p:blipFill rotWithShape="1">
          <a:blip r:embed="rId6">
            <a:alphaModFix/>
          </a:blip>
          <a:srcRect b="0" l="0" r="0" t="0"/>
          <a:stretch/>
        </p:blipFill>
        <p:spPr>
          <a:xfrm>
            <a:off x="82650" y="3049750"/>
            <a:ext cx="3161000" cy="2093750"/>
          </a:xfrm>
          <a:prstGeom prst="rect">
            <a:avLst/>
          </a:prstGeom>
          <a:noFill/>
          <a:ln>
            <a:noFill/>
          </a:ln>
        </p:spPr>
      </p:pic>
      <p:sp>
        <p:nvSpPr>
          <p:cNvPr id="378" name="Google Shape;378;p48"/>
          <p:cNvSpPr txBox="1"/>
          <p:nvPr/>
        </p:nvSpPr>
        <p:spPr>
          <a:xfrm>
            <a:off x="6275963" y="456900"/>
            <a:ext cx="20883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Major           Minor</a:t>
            </a:r>
            <a:endParaRPr b="0" i="0" sz="1700" u="none" cap="none" strike="noStrike">
              <a:solidFill>
                <a:schemeClr val="dk1"/>
              </a:solidFill>
              <a:latin typeface="Calibri"/>
              <a:ea typeface="Calibri"/>
              <a:cs typeface="Calibri"/>
              <a:sym typeface="Calibri"/>
            </a:endParaRPr>
          </a:p>
        </p:txBody>
      </p:sp>
      <p:sp>
        <p:nvSpPr>
          <p:cNvPr id="379" name="Google Shape;379;p48"/>
          <p:cNvSpPr txBox="1"/>
          <p:nvPr/>
        </p:nvSpPr>
        <p:spPr>
          <a:xfrm>
            <a:off x="215513" y="1940250"/>
            <a:ext cx="2088300" cy="54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0" i="0" lang="en-GB" sz="1500" u="none" cap="none" strike="noStrike">
                <a:solidFill>
                  <a:schemeClr val="dk1"/>
                </a:solidFill>
                <a:latin typeface="Calibri"/>
                <a:ea typeface="Calibri"/>
                <a:cs typeface="Calibri"/>
                <a:sym typeface="Calibri"/>
              </a:rPr>
              <a:t>Instruments</a:t>
            </a:r>
            <a:endParaRPr b="0" i="0" sz="1500" u="none" cap="none" strike="noStrike">
              <a:solidFill>
                <a:schemeClr val="dk1"/>
              </a:solidFill>
              <a:latin typeface="Calibri"/>
              <a:ea typeface="Calibri"/>
              <a:cs typeface="Calibri"/>
              <a:sym typeface="Calibri"/>
            </a:endParaRPr>
          </a:p>
        </p:txBody>
      </p:sp>
      <p:sp>
        <p:nvSpPr>
          <p:cNvPr id="380" name="Google Shape;380;p48"/>
          <p:cNvSpPr txBox="1"/>
          <p:nvPr/>
        </p:nvSpPr>
        <p:spPr>
          <a:xfrm>
            <a:off x="3566694" y="360731"/>
            <a:ext cx="2010600" cy="210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Time Signature</a:t>
            </a:r>
            <a:endParaRPr b="0" i="0" sz="1700" u="none" cap="none" strike="noStrike">
              <a:solidFill>
                <a:schemeClr val="dk1"/>
              </a:solidFill>
              <a:latin typeface="Calibri"/>
              <a:ea typeface="Calibri"/>
              <a:cs typeface="Calibri"/>
              <a:sym typeface="Calibri"/>
            </a:endParaRPr>
          </a:p>
        </p:txBody>
      </p:sp>
      <p:sp>
        <p:nvSpPr>
          <p:cNvPr id="381" name="Google Shape;381;p48"/>
          <p:cNvSpPr/>
          <p:nvPr/>
        </p:nvSpPr>
        <p:spPr>
          <a:xfrm>
            <a:off x="246225" y="571625"/>
            <a:ext cx="3052500" cy="22224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Summary: </a:t>
            </a:r>
            <a:r>
              <a:rPr lang="en-GB" sz="1000">
                <a:solidFill>
                  <a:schemeClr val="dk1"/>
                </a:solidFill>
                <a:latin typeface="Calibri"/>
                <a:ea typeface="Calibri"/>
                <a:cs typeface="Calibri"/>
                <a:sym typeface="Calibri"/>
              </a:rPr>
              <a:t>Traces of You is a personal and moving piece of music that serves as a tribute to Anoushka Shankar's late father (the legendary Ravi Shankar). Released in July 2013, the song features her half-sister, singer-songwriter Norah Jones. The track beautifully blends the classical sound of Anoushka's sitar with Norah's gentle, soulful vocals, creating a unique and heartfelt soundscape. The lyrics speak to the idea that people who have passed away leave behind a lasting "trace" on our lives.</a:t>
            </a:r>
            <a:endParaRPr sz="1000">
              <a:solidFill>
                <a:schemeClr val="dk1"/>
              </a:solidFill>
              <a:latin typeface="Calibri"/>
              <a:ea typeface="Calibri"/>
              <a:cs typeface="Calibri"/>
              <a:sym typeface="Calibri"/>
            </a:endParaRPr>
          </a:p>
          <a:p>
            <a:pPr indent="0" lvl="0" marL="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82" name="Google Shape;382;p48"/>
          <p:cNvSpPr txBox="1"/>
          <p:nvPr/>
        </p:nvSpPr>
        <p:spPr>
          <a:xfrm>
            <a:off x="6169300" y="2360850"/>
            <a:ext cx="2500200" cy="2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2"/>
                </a:solidFill>
                <a:latin typeface="Calibri"/>
                <a:ea typeface="Calibri"/>
                <a:cs typeface="Calibri"/>
                <a:sym typeface="Calibri"/>
              </a:rPr>
              <a:t>Live </a:t>
            </a:r>
            <a:endParaRPr b="1">
              <a:solidFill>
                <a:schemeClr val="dk2"/>
              </a:solidFill>
              <a:latin typeface="Calibri"/>
              <a:ea typeface="Calibri"/>
              <a:cs typeface="Calibri"/>
              <a:sym typeface="Calibri"/>
            </a:endParaRPr>
          </a:p>
        </p:txBody>
      </p:sp>
      <p:pic>
        <p:nvPicPr>
          <p:cNvPr id="383" name="Google Shape;383;p48" title="Screenshot 2025-09-02 08.59.50.png"/>
          <p:cNvPicPr preferRelativeResize="0"/>
          <p:nvPr/>
        </p:nvPicPr>
        <p:blipFill>
          <a:blip r:embed="rId7">
            <a:alphaModFix/>
          </a:blip>
          <a:stretch>
            <a:fillRect/>
          </a:stretch>
        </p:blipFill>
        <p:spPr>
          <a:xfrm>
            <a:off x="3361975" y="3170975"/>
            <a:ext cx="1619079" cy="1583700"/>
          </a:xfrm>
          <a:prstGeom prst="rect">
            <a:avLst/>
          </a:prstGeom>
          <a:noFill/>
          <a:ln>
            <a:noFill/>
          </a:ln>
        </p:spPr>
      </p:pic>
      <p:pic>
        <p:nvPicPr>
          <p:cNvPr descr="Recorded live during the taping of Norah Jones Is Playing Along Podcast. &#10;&#10;Listen to the full episode here: https://PlayingAlongPod.lnk.to/AnoushkaID&#10;Stream/download ‘Traces Of You’ here: https://NorahJones.lnk.to/TOYID&#10;&#10;Recorded by: Jon Yeston &#10;Assisted by Eric Ruscinski&#10;&#10;Connect with Norah:&#10;http://www.norahjones.com&#10;https://www.instagram.com/norahjones/&#10;https://www.facebook.com/norahjones/&#10;https://twitter.com/NorahJones&#10;https://www.tiktok.com/@norahjonestiktok&#10;&#10;Connect with Anoushka Shankar:&#10;https://www.anoushkashankar.com/&#10;https://www.instagram.com/anoushkashankarofficial&#10;https://www.facebook.com/AnoushkaShankar&#10;https://twitter.com/shankaranoushka&#10;&#10;Follow Playing Along Podcast:&#10;https://www.norahjonesisplayingalong.com&#10;https://www.instagram.com/playingalon...&#10;https://www.facebook.com/PlayingAlongPod&#10;https://twitter.com/PlayingAlongPod&#10;&#10;#NorahJones #TracesOfYou #PlayingAlong&#10;&#10;Music video by Norah Jones, Anoushka Shankar performing Traces of You (Live from Glendale, CA). Blue Note Records; © 2023 Capitol Records, LLC&#10;&#10;http://vevo.ly/oliqhN" id="384" name="Google Shape;384;p48" title="Norah Jones, Anoushka Shankar - Traces Of You (Live)">
            <a:hlinkClick r:id="rId8"/>
          </p:cNvPr>
          <p:cNvPicPr preferRelativeResize="0"/>
          <p:nvPr/>
        </p:nvPicPr>
        <p:blipFill>
          <a:blip r:embed="rId9">
            <a:alphaModFix/>
          </a:blip>
          <a:stretch>
            <a:fillRect/>
          </a:stretch>
        </p:blipFill>
        <p:spPr>
          <a:xfrm>
            <a:off x="5133449" y="2724150"/>
            <a:ext cx="3722222" cy="209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9"/>
          <p:cNvSpPr txBox="1"/>
          <p:nvPr/>
        </p:nvSpPr>
        <p:spPr>
          <a:xfrm>
            <a:off x="256050" y="93825"/>
            <a:ext cx="8618700" cy="1073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b="1" lang="en-GB" sz="1900">
                <a:solidFill>
                  <a:schemeClr val="accent1"/>
                </a:solidFill>
                <a:latin typeface="Calibri"/>
                <a:ea typeface="Calibri"/>
                <a:cs typeface="Calibri"/>
                <a:sym typeface="Calibri"/>
              </a:rPr>
              <a:t>              </a:t>
            </a:r>
            <a:r>
              <a:rPr b="1" lang="en-GB" sz="1900">
                <a:solidFill>
                  <a:schemeClr val="accent1"/>
                </a:solidFill>
                <a:latin typeface="Calibri"/>
                <a:ea typeface="Calibri"/>
                <a:cs typeface="Calibri"/>
                <a:sym typeface="Calibri"/>
              </a:rPr>
              <a:t>   </a:t>
            </a:r>
            <a:r>
              <a:rPr b="1" lang="en-GB" sz="2100">
                <a:solidFill>
                  <a:schemeClr val="accent1"/>
                </a:solidFill>
                <a:latin typeface="Calibri"/>
                <a:ea typeface="Calibri"/>
                <a:cs typeface="Calibri"/>
                <a:sym typeface="Calibri"/>
              </a:rPr>
              <a:t>Piece:</a:t>
            </a:r>
            <a:r>
              <a:rPr lang="en-GB" sz="2100">
                <a:solidFill>
                  <a:schemeClr val="accent1"/>
                </a:solidFill>
                <a:latin typeface="Calibri"/>
                <a:ea typeface="Calibri"/>
                <a:cs typeface="Calibri"/>
                <a:sym typeface="Calibri"/>
              </a:rPr>
              <a:t> Traces of You</a:t>
            </a:r>
            <a:r>
              <a:rPr b="1" lang="en-GB" sz="2100">
                <a:solidFill>
                  <a:schemeClr val="accent1"/>
                </a:solidFill>
                <a:latin typeface="Calibri"/>
                <a:ea typeface="Calibri"/>
                <a:cs typeface="Calibri"/>
                <a:sym typeface="Calibri"/>
              </a:rPr>
              <a:t>                         </a:t>
            </a:r>
            <a:r>
              <a:rPr lang="en-GB" sz="2100">
                <a:solidFill>
                  <a:schemeClr val="accent1"/>
                </a:solidFill>
                <a:latin typeface="Calibri"/>
                <a:ea typeface="Calibri"/>
                <a:cs typeface="Calibri"/>
                <a:sym typeface="Calibri"/>
              </a:rPr>
              <a:t> </a:t>
            </a:r>
            <a:r>
              <a:rPr b="1" lang="en-GB" sz="2100">
                <a:solidFill>
                  <a:schemeClr val="accent1"/>
                </a:solidFill>
                <a:latin typeface="Calibri"/>
                <a:ea typeface="Calibri"/>
                <a:cs typeface="Calibri"/>
                <a:sym typeface="Calibri"/>
              </a:rPr>
              <a:t>Composer: </a:t>
            </a:r>
            <a:r>
              <a:rPr lang="en-GB" sz="2100">
                <a:solidFill>
                  <a:schemeClr val="accent1"/>
                </a:solidFill>
                <a:latin typeface="Calibri"/>
                <a:ea typeface="Calibri"/>
                <a:cs typeface="Calibri"/>
                <a:sym typeface="Calibri"/>
              </a:rPr>
              <a:t>Anoushka Shankar</a:t>
            </a:r>
            <a:endParaRPr b="1" i="0" sz="27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700"/>
              <a:buFont typeface="Arial"/>
              <a:buNone/>
            </a:pPr>
            <a:r>
              <a:rPr b="1" i="0" lang="en-GB" sz="2700" u="none" cap="none" strike="noStrike">
                <a:solidFill>
                  <a:schemeClr val="dk1"/>
                </a:solidFill>
                <a:latin typeface="Calibri"/>
                <a:ea typeface="Calibri"/>
                <a:cs typeface="Calibri"/>
                <a:sym typeface="Calibri"/>
              </a:rPr>
              <a:t> </a:t>
            </a:r>
            <a:endParaRPr b="1" i="0" sz="1100" u="none" cap="none" strike="noStrike">
              <a:solidFill>
                <a:srgbClr val="000000"/>
              </a:solidFill>
              <a:latin typeface="Arial"/>
              <a:ea typeface="Arial"/>
              <a:cs typeface="Arial"/>
              <a:sym typeface="Arial"/>
            </a:endParaRPr>
          </a:p>
        </p:txBody>
      </p:sp>
      <p:sp>
        <p:nvSpPr>
          <p:cNvPr id="390" name="Google Shape;390;p49"/>
          <p:cNvSpPr txBox="1"/>
          <p:nvPr/>
        </p:nvSpPr>
        <p:spPr>
          <a:xfrm>
            <a:off x="1276369" y="1186650"/>
            <a:ext cx="6761700" cy="1062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91" name="Google Shape;391;p49"/>
          <p:cNvPicPr preferRelativeResize="0"/>
          <p:nvPr/>
        </p:nvPicPr>
        <p:blipFill rotWithShape="1">
          <a:blip r:embed="rId3">
            <a:alphaModFix/>
          </a:blip>
          <a:srcRect b="0" l="0" r="0" t="20210"/>
          <a:stretch/>
        </p:blipFill>
        <p:spPr>
          <a:xfrm>
            <a:off x="868350" y="1810473"/>
            <a:ext cx="6761701" cy="3219250"/>
          </a:xfrm>
          <a:prstGeom prst="rect">
            <a:avLst/>
          </a:prstGeom>
          <a:noFill/>
          <a:ln>
            <a:noFill/>
          </a:ln>
        </p:spPr>
      </p:pic>
      <p:sp>
        <p:nvSpPr>
          <p:cNvPr id="392" name="Google Shape;392;p49"/>
          <p:cNvSpPr txBox="1"/>
          <p:nvPr/>
        </p:nvSpPr>
        <p:spPr>
          <a:xfrm>
            <a:off x="5255700" y="2816075"/>
            <a:ext cx="19200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descr="Recorded live during the taping of Norah Jones Is Playing Along Podcast. &#10;&#10;Listen to the full episode here: https://PlayingAlongPod.lnk.to/AnoushkaID&#10;Stream/download ‘Traces Of You’ here: https://NorahJones.lnk.to/TOYID&#10;&#10;Recorded by: Jon Yeston &#10;Assisted by Eric Ruscinski&#10;&#10;Connect with Norah:&#10;http://www.norahjones.com&#10;https://www.instagram.com/norahjones/&#10;https://www.facebook.com/norahjones/&#10;https://twitter.com/NorahJones&#10;https://www.tiktok.com/@norahjonestiktok&#10;&#10;Connect with Anoushka Shankar:&#10;https://www.anoushkashankar.com/&#10;https://www.instagram.com/anoushkashankarofficial&#10;https://www.facebook.com/AnoushkaShankar&#10;https://twitter.com/shankaranoushka&#10;&#10;Follow Playing Along Podcast:&#10;https://www.norahjonesisplayingalong.com&#10;https://www.instagram.com/playingalon...&#10;https://www.facebook.com/PlayingAlongPod&#10;https://twitter.com/PlayingAlongPod&#10;&#10;#NorahJones #TracesOfYou #PlayingAlong&#10;&#10;Music video by Norah Jones, Anoushka Shankar performing Traces of You (Live from Glendale, CA). Blue Note Records; © 2023 Capitol Records, LLC&#10;&#10;http://vevo.ly/oliqhN" id="393" name="Google Shape;393;p49" title="Norah Jones, Anoushka Shankar - Traces Of You (Live)">
            <a:hlinkClick r:id="rId4"/>
          </p:cNvPr>
          <p:cNvPicPr preferRelativeResize="0"/>
          <p:nvPr/>
        </p:nvPicPr>
        <p:blipFill>
          <a:blip r:embed="rId5">
            <a:alphaModFix/>
          </a:blip>
          <a:stretch>
            <a:fillRect/>
          </a:stretch>
        </p:blipFill>
        <p:spPr>
          <a:xfrm>
            <a:off x="3220637" y="652125"/>
            <a:ext cx="2057125" cy="1073700"/>
          </a:xfrm>
          <a:prstGeom prst="rect">
            <a:avLst/>
          </a:prstGeom>
          <a:noFill/>
          <a:ln>
            <a:noFill/>
          </a:ln>
        </p:spPr>
      </p:pic>
      <p:pic>
        <p:nvPicPr>
          <p:cNvPr id="394" name="Google Shape;394;p49" title="Screenshot 2025-09-02 08.59.50.png"/>
          <p:cNvPicPr preferRelativeResize="0"/>
          <p:nvPr/>
        </p:nvPicPr>
        <p:blipFill>
          <a:blip r:embed="rId6">
            <a:alphaModFix/>
          </a:blip>
          <a:stretch>
            <a:fillRect/>
          </a:stretch>
        </p:blipFill>
        <p:spPr>
          <a:xfrm>
            <a:off x="132625" y="652125"/>
            <a:ext cx="1097677" cy="1073700"/>
          </a:xfrm>
          <a:prstGeom prst="rect">
            <a:avLst/>
          </a:prstGeom>
          <a:noFill/>
          <a:ln>
            <a:noFill/>
          </a:ln>
        </p:spPr>
      </p:pic>
      <p:pic>
        <p:nvPicPr>
          <p:cNvPr id="395" name="Google Shape;395;p49" title="Screenshot 2025-09-02 08.59.50.png"/>
          <p:cNvPicPr preferRelativeResize="0"/>
          <p:nvPr/>
        </p:nvPicPr>
        <p:blipFill>
          <a:blip r:embed="rId6">
            <a:alphaModFix/>
          </a:blip>
          <a:stretch>
            <a:fillRect/>
          </a:stretch>
        </p:blipFill>
        <p:spPr>
          <a:xfrm>
            <a:off x="7777075" y="652125"/>
            <a:ext cx="1097677" cy="1073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0"/>
          <p:cNvSpPr txBox="1"/>
          <p:nvPr/>
        </p:nvSpPr>
        <p:spPr>
          <a:xfrm>
            <a:off x="1088572" y="352228"/>
            <a:ext cx="69669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1" i="0" lang="en-GB" sz="2700" u="none" cap="none" strike="noStrike">
                <a:solidFill>
                  <a:schemeClr val="accent1"/>
                </a:solidFill>
                <a:latin typeface="Arial"/>
                <a:ea typeface="Arial"/>
                <a:cs typeface="Arial"/>
                <a:sym typeface="Arial"/>
              </a:rPr>
              <a:t>Summary: </a:t>
            </a:r>
            <a:endParaRPr b="1" i="0" sz="27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What did you enjoy most about this piece?</a:t>
            </a:r>
            <a:endParaRPr b="0" i="0" sz="2700" u="none" cap="none" strike="noStrike">
              <a:solidFill>
                <a:schemeClr val="accent1"/>
              </a:solidFill>
              <a:latin typeface="Arial"/>
              <a:ea typeface="Arial"/>
              <a:cs typeface="Arial"/>
              <a:sym typeface="Arial"/>
            </a:endParaRPr>
          </a:p>
        </p:txBody>
      </p:sp>
      <p:pic>
        <p:nvPicPr>
          <p:cNvPr id="401" name="Google Shape;401;p50"/>
          <p:cNvPicPr preferRelativeResize="0"/>
          <p:nvPr/>
        </p:nvPicPr>
        <p:blipFill rotWithShape="1">
          <a:blip r:embed="rId3">
            <a:alphaModFix/>
          </a:blip>
          <a:srcRect b="0" l="0" r="0" t="0"/>
          <a:stretch/>
        </p:blipFill>
        <p:spPr>
          <a:xfrm>
            <a:off x="2076967" y="1341664"/>
            <a:ext cx="4990065" cy="2460172"/>
          </a:xfrm>
          <a:prstGeom prst="rect">
            <a:avLst/>
          </a:prstGeom>
          <a:noFill/>
          <a:ln>
            <a:noFill/>
          </a:ln>
        </p:spPr>
      </p:pic>
      <p:sp>
        <p:nvSpPr>
          <p:cNvPr id="402" name="Google Shape;402;p50"/>
          <p:cNvSpPr txBox="1"/>
          <p:nvPr/>
        </p:nvSpPr>
        <p:spPr>
          <a:xfrm>
            <a:off x="1643062" y="4000736"/>
            <a:ext cx="5857800" cy="9105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accent1"/>
              </a:buClr>
              <a:buSzPts val="2200"/>
              <a:buFont typeface="Corbel"/>
              <a:buNone/>
            </a:pPr>
            <a:r>
              <a:rPr b="0" i="0" lang="en-GB" sz="2700" u="none" cap="none" strike="noStrike">
                <a:solidFill>
                  <a:schemeClr val="accent1"/>
                </a:solidFill>
                <a:latin typeface="Arial"/>
                <a:ea typeface="Arial"/>
                <a:cs typeface="Arial"/>
                <a:sym typeface="Arial"/>
              </a:rPr>
              <a:t>Can you use any of the </a:t>
            </a:r>
            <a:r>
              <a:rPr b="0" i="0" lang="en-GB" sz="2700" u="none" cap="none" strike="noStrike">
                <a:solidFill>
                  <a:srgbClr val="7030A0"/>
                </a:solidFill>
                <a:latin typeface="Arial"/>
                <a:ea typeface="Arial"/>
                <a:cs typeface="Arial"/>
                <a:sym typeface="Arial"/>
              </a:rPr>
              <a:t>elements of music </a:t>
            </a:r>
            <a:r>
              <a:rPr b="0" i="0" lang="en-GB" sz="2700" u="none" cap="none" strike="noStrike">
                <a:solidFill>
                  <a:schemeClr val="accent1"/>
                </a:solidFill>
                <a:latin typeface="Arial"/>
                <a:ea typeface="Arial"/>
                <a:cs typeface="Arial"/>
                <a:sym typeface="Arial"/>
              </a:rPr>
              <a:t>in your answer?</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1"/>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DF5327"/>
              </a:buClr>
              <a:buSzPts val="5400"/>
              <a:buFont typeface="Arial"/>
              <a:buNone/>
            </a:pPr>
            <a:r>
              <a:rPr b="1" lang="en-GB">
                <a:latin typeface="Arial"/>
                <a:ea typeface="Arial"/>
                <a:cs typeface="Arial"/>
                <a:sym typeface="Arial"/>
              </a:rPr>
              <a:t>Summary</a:t>
            </a:r>
            <a:endParaRPr/>
          </a:p>
        </p:txBody>
      </p:sp>
      <p:sp>
        <p:nvSpPr>
          <p:cNvPr id="408" name="Google Shape;408;p51"/>
          <p:cNvSpPr txBox="1"/>
          <p:nvPr>
            <p:ph idx="1" type="body"/>
          </p:nvPr>
        </p:nvSpPr>
        <p:spPr>
          <a:xfrm>
            <a:off x="1282446" y="3115890"/>
            <a:ext cx="6576900" cy="1022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rgbClr val="888888"/>
              </a:buClr>
              <a:buSzPts val="1300"/>
              <a:buNone/>
            </a:pPr>
            <a:r>
              <a:rPr lang="en-GB">
                <a:latin typeface="Arial"/>
                <a:ea typeface="Arial"/>
                <a:cs typeface="Arial"/>
                <a:sym typeface="Arial"/>
              </a:rPr>
              <a:t>What do we know and remember?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2"/>
          <p:cNvSpPr txBox="1"/>
          <p:nvPr>
            <p:ph type="title"/>
          </p:nvPr>
        </p:nvSpPr>
        <p:spPr>
          <a:xfrm>
            <a:off x="304390" y="234778"/>
            <a:ext cx="4138500" cy="691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3300"/>
              <a:buFont typeface="Arial"/>
              <a:buNone/>
            </a:pPr>
            <a:r>
              <a:rPr b="1" lang="en-GB">
                <a:latin typeface="Arial"/>
                <a:ea typeface="Arial"/>
                <a:cs typeface="Arial"/>
                <a:sym typeface="Arial"/>
              </a:rPr>
              <a:t>Test the Knowledge</a:t>
            </a:r>
            <a:endParaRPr/>
          </a:p>
        </p:txBody>
      </p:sp>
      <p:sp>
        <p:nvSpPr>
          <p:cNvPr id="414" name="Google Shape;414;p52"/>
          <p:cNvSpPr txBox="1"/>
          <p:nvPr>
            <p:ph idx="1" type="body"/>
          </p:nvPr>
        </p:nvSpPr>
        <p:spPr>
          <a:xfrm>
            <a:off x="304387" y="926756"/>
            <a:ext cx="8322900" cy="3705000"/>
          </a:xfrm>
          <a:prstGeom prst="rect">
            <a:avLst/>
          </a:prstGeom>
          <a:noFill/>
          <a:ln>
            <a:noFill/>
          </a:ln>
        </p:spPr>
        <p:txBody>
          <a:bodyPr anchorCtr="0" anchor="t" bIns="34275" lIns="68575" spcFirstLastPara="1" rIns="68575" wrap="square" tIns="34275">
            <a:normAutofit/>
          </a:bodyPr>
          <a:lstStyle/>
          <a:p>
            <a:pPr indent="-323850" lvl="0" marL="457200" rtl="0" algn="l">
              <a:lnSpc>
                <a:spcPct val="115000"/>
              </a:lnSpc>
              <a:spcBef>
                <a:spcPts val="1200"/>
              </a:spcBef>
              <a:spcAft>
                <a:spcPts val="0"/>
              </a:spcAft>
              <a:buClr>
                <a:srgbClr val="333333"/>
              </a:buClr>
              <a:buSzPts val="1500"/>
              <a:buFont typeface="Calibri"/>
              <a:buAutoNum type="arabicPeriod"/>
            </a:pPr>
            <a:r>
              <a:rPr lang="en-GB" sz="1500">
                <a:solidFill>
                  <a:srgbClr val="333333"/>
                </a:solidFill>
                <a:latin typeface="Calibri"/>
                <a:ea typeface="Calibri"/>
                <a:cs typeface="Calibri"/>
                <a:sym typeface="Calibri"/>
              </a:rPr>
              <a:t>Who is Anoushka Shankar’s father? </a:t>
            </a:r>
            <a:endParaRPr sz="1500">
              <a:solidFill>
                <a:srgbClr val="333333"/>
              </a:solidFill>
              <a:latin typeface="Calibri"/>
              <a:ea typeface="Calibri"/>
              <a:cs typeface="Calibri"/>
              <a:sym typeface="Calibri"/>
            </a:endParaRPr>
          </a:p>
          <a:p>
            <a:pPr indent="-323850" lvl="0" marL="457200" rtl="0" algn="l">
              <a:lnSpc>
                <a:spcPct val="115000"/>
              </a:lnSpc>
              <a:spcBef>
                <a:spcPts val="0"/>
              </a:spcBef>
              <a:spcAft>
                <a:spcPts val="0"/>
              </a:spcAft>
              <a:buClr>
                <a:srgbClr val="333333"/>
              </a:buClr>
              <a:buSzPts val="1500"/>
              <a:buFont typeface="Calibri"/>
              <a:buAutoNum type="arabicPeriod"/>
            </a:pPr>
            <a:r>
              <a:rPr lang="en-GB" sz="1500">
                <a:solidFill>
                  <a:srgbClr val="333333"/>
                </a:solidFill>
                <a:latin typeface="Calibri"/>
                <a:ea typeface="Calibri"/>
                <a:cs typeface="Calibri"/>
                <a:sym typeface="Calibri"/>
              </a:rPr>
              <a:t>What </a:t>
            </a:r>
            <a:r>
              <a:rPr lang="en-GB" sz="1500">
                <a:solidFill>
                  <a:srgbClr val="333333"/>
                </a:solidFill>
                <a:latin typeface="Calibri"/>
                <a:ea typeface="Calibri"/>
                <a:cs typeface="Calibri"/>
                <a:sym typeface="Calibri"/>
              </a:rPr>
              <a:t>instrument</a:t>
            </a:r>
            <a:r>
              <a:rPr lang="en-GB" sz="1500">
                <a:solidFill>
                  <a:srgbClr val="333333"/>
                </a:solidFill>
                <a:latin typeface="Calibri"/>
                <a:ea typeface="Calibri"/>
                <a:cs typeface="Calibri"/>
                <a:sym typeface="Calibri"/>
              </a:rPr>
              <a:t> does she play?</a:t>
            </a:r>
            <a:endParaRPr sz="1500">
              <a:solidFill>
                <a:srgbClr val="333333"/>
              </a:solidFill>
              <a:latin typeface="Calibri"/>
              <a:ea typeface="Calibri"/>
              <a:cs typeface="Calibri"/>
              <a:sym typeface="Calibri"/>
            </a:endParaRPr>
          </a:p>
          <a:p>
            <a:pPr indent="-323850" lvl="0" marL="457200" rtl="0" algn="l">
              <a:lnSpc>
                <a:spcPct val="115000"/>
              </a:lnSpc>
              <a:spcBef>
                <a:spcPts val="0"/>
              </a:spcBef>
              <a:spcAft>
                <a:spcPts val="0"/>
              </a:spcAft>
              <a:buClr>
                <a:srgbClr val="333333"/>
              </a:buClr>
              <a:buSzPts val="1500"/>
              <a:buFont typeface="Calibri"/>
              <a:buAutoNum type="arabicPeriod"/>
            </a:pPr>
            <a:r>
              <a:rPr lang="en-GB" sz="1500">
                <a:solidFill>
                  <a:srgbClr val="333333"/>
                </a:solidFill>
                <a:latin typeface="Calibri"/>
                <a:ea typeface="Calibri"/>
                <a:cs typeface="Calibri"/>
                <a:sym typeface="Calibri"/>
              </a:rPr>
              <a:t>What famous event did she perform at in August 2025? </a:t>
            </a:r>
            <a:endParaRPr sz="1500">
              <a:solidFill>
                <a:srgbClr val="333333"/>
              </a:solidFill>
              <a:latin typeface="Calibri"/>
              <a:ea typeface="Calibri"/>
              <a:cs typeface="Calibri"/>
              <a:sym typeface="Calibri"/>
            </a:endParaRPr>
          </a:p>
          <a:p>
            <a:pPr indent="-323850" lvl="0" marL="457200" rtl="0" algn="l">
              <a:lnSpc>
                <a:spcPct val="115000"/>
              </a:lnSpc>
              <a:spcBef>
                <a:spcPts val="0"/>
              </a:spcBef>
              <a:spcAft>
                <a:spcPts val="0"/>
              </a:spcAft>
              <a:buClr>
                <a:srgbClr val="333333"/>
              </a:buClr>
              <a:buSzPts val="1500"/>
              <a:buFont typeface="Calibri"/>
              <a:buAutoNum type="arabicPeriod"/>
            </a:pPr>
            <a:r>
              <a:rPr lang="en-GB" sz="1500">
                <a:solidFill>
                  <a:srgbClr val="333333"/>
                </a:solidFill>
                <a:latin typeface="Calibri"/>
                <a:ea typeface="Calibri"/>
                <a:cs typeface="Calibri"/>
                <a:sym typeface="Calibri"/>
              </a:rPr>
              <a:t>Where</a:t>
            </a:r>
            <a:r>
              <a:rPr lang="en-GB" sz="1500">
                <a:solidFill>
                  <a:srgbClr val="333333"/>
                </a:solidFill>
                <a:latin typeface="Calibri"/>
                <a:ea typeface="Calibri"/>
                <a:cs typeface="Calibri"/>
                <a:sym typeface="Calibri"/>
              </a:rPr>
              <a:t> was she born? </a:t>
            </a:r>
            <a:endParaRPr sz="1500">
              <a:solidFill>
                <a:srgbClr val="333333"/>
              </a:solidFill>
              <a:latin typeface="Calibri"/>
              <a:ea typeface="Calibri"/>
              <a:cs typeface="Calibri"/>
              <a:sym typeface="Calibri"/>
            </a:endParaRPr>
          </a:p>
          <a:p>
            <a:pPr indent="-323850" lvl="0" marL="457200" rtl="0" algn="l">
              <a:lnSpc>
                <a:spcPct val="115000"/>
              </a:lnSpc>
              <a:spcBef>
                <a:spcPts val="0"/>
              </a:spcBef>
              <a:spcAft>
                <a:spcPts val="0"/>
              </a:spcAft>
              <a:buClr>
                <a:srgbClr val="333333"/>
              </a:buClr>
              <a:buSzPts val="1500"/>
              <a:buFont typeface="Calibri"/>
              <a:buAutoNum type="arabicPeriod"/>
            </a:pPr>
            <a:r>
              <a:rPr lang="en-GB" sz="1500">
                <a:solidFill>
                  <a:srgbClr val="333333"/>
                </a:solidFill>
                <a:latin typeface="Calibri"/>
                <a:ea typeface="Calibri"/>
                <a:cs typeface="Calibri"/>
                <a:sym typeface="Calibri"/>
              </a:rPr>
              <a:t>Who is her sister? </a:t>
            </a:r>
            <a:endParaRPr sz="2008">
              <a:solidFill>
                <a:schemeClr val="dk1"/>
              </a:solidFill>
              <a:latin typeface="Calibri"/>
              <a:ea typeface="Calibri"/>
              <a:cs typeface="Calibri"/>
              <a:sym typeface="Calibri"/>
            </a:endParaRPr>
          </a:p>
          <a:p>
            <a:pPr indent="0" lvl="0" marL="0" rtl="0" algn="l">
              <a:lnSpc>
                <a:spcPct val="90000"/>
              </a:lnSpc>
              <a:spcBef>
                <a:spcPts val="1100"/>
              </a:spcBef>
              <a:spcAft>
                <a:spcPts val="0"/>
              </a:spcAft>
              <a:buSzPts val="2500"/>
              <a:buNone/>
            </a:pPr>
            <a:r>
              <a:t/>
            </a:r>
            <a:endParaRPr sz="2600"/>
          </a:p>
          <a:p>
            <a:pPr indent="0" lvl="0" marL="0" rtl="0" algn="l">
              <a:lnSpc>
                <a:spcPct val="90000"/>
              </a:lnSpc>
              <a:spcBef>
                <a:spcPts val="1100"/>
              </a:spcBef>
              <a:spcAft>
                <a:spcPts val="0"/>
              </a:spcAft>
              <a:buSzPts val="2500"/>
              <a:buNone/>
            </a:pPr>
            <a:r>
              <a:t/>
            </a:r>
            <a:endParaRPr sz="2600">
              <a:latin typeface="Arial"/>
              <a:ea typeface="Arial"/>
              <a:cs typeface="Arial"/>
              <a:sym typeface="Arial"/>
            </a:endParaRPr>
          </a:p>
          <a:p>
            <a:pPr indent="0" lvl="0" marL="0" rtl="0" algn="l">
              <a:lnSpc>
                <a:spcPct val="90000"/>
              </a:lnSpc>
              <a:spcBef>
                <a:spcPts val="1100"/>
              </a:spcBef>
              <a:spcAft>
                <a:spcPts val="0"/>
              </a:spcAft>
              <a:buSzPts val="2500"/>
              <a:buNone/>
            </a:pPr>
            <a:r>
              <a:t/>
            </a:r>
            <a:endParaRPr sz="2600">
              <a:latin typeface="Arial"/>
              <a:ea typeface="Arial"/>
              <a:cs typeface="Arial"/>
              <a:sym typeface="Arial"/>
            </a:endParaRPr>
          </a:p>
          <a:p>
            <a:pPr indent="0" lvl="0" marL="0" rtl="0" algn="l">
              <a:lnSpc>
                <a:spcPct val="90000"/>
              </a:lnSpc>
              <a:spcBef>
                <a:spcPts val="1100"/>
              </a:spcBef>
              <a:spcAft>
                <a:spcPts val="0"/>
              </a:spcAft>
              <a:buClr>
                <a:schemeClr val="dk1"/>
              </a:buClr>
              <a:buSzPts val="2600"/>
              <a:buNone/>
            </a:pPr>
            <a:r>
              <a:t/>
            </a:r>
            <a:endParaRPr sz="26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txBox="1"/>
          <p:nvPr/>
        </p:nvSpPr>
        <p:spPr>
          <a:xfrm>
            <a:off x="1089061" y="4474940"/>
            <a:ext cx="2923200" cy="230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8AC00"/>
              </a:buClr>
              <a:buSzPts val="1000"/>
              <a:buFont typeface="Arial"/>
              <a:buNone/>
            </a:pPr>
            <a:r>
              <a:t/>
            </a:r>
            <a:endParaRPr b="0" i="0" sz="1000" u="none" cap="none" strike="noStrike">
              <a:solidFill>
                <a:srgbClr val="444444"/>
              </a:solidFill>
              <a:latin typeface="Arial"/>
              <a:ea typeface="Arial"/>
              <a:cs typeface="Arial"/>
              <a:sym typeface="Arial"/>
            </a:endParaRPr>
          </a:p>
        </p:txBody>
      </p:sp>
      <p:sp>
        <p:nvSpPr>
          <p:cNvPr id="420" name="Google Shape;420;p53"/>
          <p:cNvSpPr/>
          <p:nvPr/>
        </p:nvSpPr>
        <p:spPr>
          <a:xfrm>
            <a:off x="3013150" y="2571750"/>
            <a:ext cx="3429900" cy="124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lang="en-GB" sz="2800">
                <a:solidFill>
                  <a:schemeClr val="dk1"/>
                </a:solidFill>
              </a:rPr>
              <a:t>Anoushka Shankar</a:t>
            </a:r>
            <a:endParaRPr b="1"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lang="en-GB" sz="2800">
                <a:solidFill>
                  <a:schemeClr val="dk1"/>
                </a:solidFill>
              </a:rPr>
              <a:t>Autumn Term 2025</a:t>
            </a:r>
            <a:endParaRPr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i="1" lang="en-GB" sz="2800">
                <a:solidFill>
                  <a:schemeClr val="accent2"/>
                </a:solidFill>
              </a:rPr>
              <a:t>1981 - Current</a:t>
            </a:r>
            <a:r>
              <a:rPr b="1" i="1" lang="en-GB" sz="2800">
                <a:solidFill>
                  <a:schemeClr val="accent2"/>
                </a:solidFill>
              </a:rPr>
              <a:t> </a:t>
            </a:r>
            <a:endParaRPr b="1" i="1" sz="2800">
              <a:solidFill>
                <a:schemeClr val="accent2"/>
              </a:solidFill>
            </a:endParaRPr>
          </a:p>
          <a:p>
            <a:pPr indent="0" lvl="0" marL="0" marR="0" rtl="0" algn="ctr">
              <a:lnSpc>
                <a:spcPct val="100000"/>
              </a:lnSpc>
              <a:spcBef>
                <a:spcPts val="0"/>
              </a:spcBef>
              <a:spcAft>
                <a:spcPts val="0"/>
              </a:spcAft>
              <a:buClr>
                <a:srgbClr val="000000"/>
              </a:buClr>
              <a:buSzPts val="2800"/>
              <a:buFont typeface="Arial"/>
              <a:buNone/>
            </a:pPr>
            <a:r>
              <a:t/>
            </a:r>
            <a:endParaRPr b="1" i="1" sz="2800">
              <a:solidFill>
                <a:schemeClr val="accent2"/>
              </a:solidFill>
            </a:endParaRPr>
          </a:p>
        </p:txBody>
      </p:sp>
      <p:pic>
        <p:nvPicPr>
          <p:cNvPr id="421" name="Google Shape;421;p53" title="Screenshot 2025-09-02 08.59.07.png"/>
          <p:cNvPicPr preferRelativeResize="0"/>
          <p:nvPr/>
        </p:nvPicPr>
        <p:blipFill>
          <a:blip r:embed="rId3">
            <a:alphaModFix/>
          </a:blip>
          <a:stretch>
            <a:fillRect/>
          </a:stretch>
        </p:blipFill>
        <p:spPr>
          <a:xfrm>
            <a:off x="508075" y="2231675"/>
            <a:ext cx="2505075" cy="1685925"/>
          </a:xfrm>
          <a:prstGeom prst="rect">
            <a:avLst/>
          </a:prstGeom>
          <a:noFill/>
          <a:ln>
            <a:noFill/>
          </a:ln>
        </p:spPr>
      </p:pic>
      <p:pic>
        <p:nvPicPr>
          <p:cNvPr id="422" name="Google Shape;422;p53" title="Screenshot 2025-09-02 08.59.50.png"/>
          <p:cNvPicPr preferRelativeResize="0"/>
          <p:nvPr/>
        </p:nvPicPr>
        <p:blipFill>
          <a:blip r:embed="rId4">
            <a:alphaModFix/>
          </a:blip>
          <a:stretch>
            <a:fillRect/>
          </a:stretch>
        </p:blipFill>
        <p:spPr>
          <a:xfrm>
            <a:off x="6716400" y="1988775"/>
            <a:ext cx="2220250" cy="217172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18" name="Google Shape;118;p21"/>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19" name="Google Shape;119;p21"/>
          <p:cNvSpPr txBox="1"/>
          <p:nvPr>
            <p:ph idx="1" type="body"/>
          </p:nvPr>
        </p:nvSpPr>
        <p:spPr>
          <a:xfrm>
            <a:off x="1062733" y="1369220"/>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Answer:</a:t>
            </a:r>
            <a:r>
              <a:rPr lang="en-GB">
                <a:solidFill>
                  <a:srgbClr val="1938A1"/>
                </a:solidFill>
              </a:rPr>
              <a:t>  </a:t>
            </a:r>
            <a:endParaRPr/>
          </a:p>
          <a:p>
            <a:pPr indent="0" lvl="0" marL="0" rtl="0" algn="l">
              <a:lnSpc>
                <a:spcPct val="90000"/>
              </a:lnSpc>
              <a:spcBef>
                <a:spcPts val="750"/>
              </a:spcBef>
              <a:spcAft>
                <a:spcPts val="0"/>
              </a:spcAft>
              <a:buSzPts val="2700"/>
              <a:buNone/>
            </a:pPr>
            <a:r>
              <a:rPr b="1" lang="en-GB" u="sng">
                <a:solidFill>
                  <a:srgbClr val="1938A1"/>
                </a:solidFill>
              </a:rPr>
              <a:t>Composer:</a:t>
            </a:r>
            <a:r>
              <a:rPr b="1" lang="en-GB">
                <a:solidFill>
                  <a:srgbClr val="1938A1"/>
                </a:solidFill>
              </a:rPr>
              <a:t> </a:t>
            </a:r>
            <a:r>
              <a:rPr lang="en-GB">
                <a:solidFill>
                  <a:srgbClr val="1938A1"/>
                </a:solidFill>
              </a:rPr>
              <a:t>Errollyn Wallen </a:t>
            </a:r>
            <a:endParaRPr>
              <a:solidFill>
                <a:srgbClr val="1938A1"/>
              </a:solidFill>
            </a:endParaRPr>
          </a:p>
          <a:p>
            <a:pPr indent="0" lvl="0" marL="0" rtl="0" algn="l">
              <a:lnSpc>
                <a:spcPct val="90000"/>
              </a:lnSpc>
              <a:spcBef>
                <a:spcPts val="750"/>
              </a:spcBef>
              <a:spcAft>
                <a:spcPts val="0"/>
              </a:spcAft>
              <a:buSzPts val="2700"/>
              <a:buNone/>
            </a:pPr>
            <a:r>
              <a:rPr b="1" lang="en-GB" u="sng">
                <a:solidFill>
                  <a:srgbClr val="1938A1"/>
                </a:solidFill>
              </a:rPr>
              <a:t>Piece:</a:t>
            </a:r>
            <a:r>
              <a:rPr lang="en-GB">
                <a:solidFill>
                  <a:srgbClr val="1938A1"/>
                </a:solidFill>
              </a:rPr>
              <a:t> Spirit in Motion </a:t>
            </a:r>
            <a:endParaRPr>
              <a:solidFill>
                <a:srgbClr val="1938A1"/>
              </a:solidFill>
            </a:endParaRPr>
          </a:p>
          <a:p>
            <a:pPr indent="0" lvl="0" marL="0" rtl="0" algn="l">
              <a:lnSpc>
                <a:spcPct val="90000"/>
              </a:lnSpc>
              <a:spcBef>
                <a:spcPts val="750"/>
              </a:spcBef>
              <a:spcAft>
                <a:spcPts val="0"/>
              </a:spcAft>
              <a:buSzPts val="2700"/>
              <a:buNone/>
            </a:pPr>
            <a:r>
              <a:rPr lang="en-GB">
                <a:solidFill>
                  <a:srgbClr val="1938A1"/>
                </a:solidFill>
              </a:rPr>
              <a:t>(Paralympics)</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20" name="Google Shape;120;p21"/>
          <p:cNvPicPr preferRelativeResize="0"/>
          <p:nvPr/>
        </p:nvPicPr>
        <p:blipFill rotWithShape="1">
          <a:blip r:embed="rId3">
            <a:alphaModFix/>
          </a:blip>
          <a:srcRect b="0" l="0" r="0" t="0"/>
          <a:stretch/>
        </p:blipFill>
        <p:spPr>
          <a:xfrm>
            <a:off x="6452086" y="2504661"/>
            <a:ext cx="2034634" cy="2034634"/>
          </a:xfrm>
          <a:prstGeom prst="rect">
            <a:avLst/>
          </a:prstGeom>
          <a:noFill/>
          <a:ln>
            <a:noFill/>
          </a:ln>
        </p:spPr>
      </p:pic>
      <p:pic>
        <p:nvPicPr>
          <p:cNvPr id="121" name="Google Shape;121;p21"/>
          <p:cNvPicPr preferRelativeResize="0"/>
          <p:nvPr/>
        </p:nvPicPr>
        <p:blipFill>
          <a:blip r:embed="rId4">
            <a:alphaModFix/>
          </a:blip>
          <a:stretch>
            <a:fillRect/>
          </a:stretch>
        </p:blipFill>
        <p:spPr>
          <a:xfrm>
            <a:off x="5683425" y="57150"/>
            <a:ext cx="2165200" cy="184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28" name="Google Shape;128;p22"/>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29" name="Google Shape;129;p22"/>
          <p:cNvSpPr txBox="1"/>
          <p:nvPr>
            <p:ph idx="1" type="body"/>
          </p:nvPr>
        </p:nvSpPr>
        <p:spPr>
          <a:xfrm>
            <a:off x="1062733" y="1369220"/>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Question</a:t>
            </a:r>
            <a:r>
              <a:rPr lang="en-GB">
                <a:solidFill>
                  <a:srgbClr val="1938A1"/>
                </a:solidFill>
              </a:rPr>
              <a:t>:  </a:t>
            </a:r>
            <a:endParaRPr/>
          </a:p>
          <a:p>
            <a:pPr indent="0" lvl="0" marL="0" rtl="0" algn="l">
              <a:lnSpc>
                <a:spcPct val="90000"/>
              </a:lnSpc>
              <a:spcBef>
                <a:spcPts val="750"/>
              </a:spcBef>
              <a:spcAft>
                <a:spcPts val="0"/>
              </a:spcAft>
              <a:buSzPts val="2700"/>
              <a:buNone/>
            </a:pPr>
            <a:r>
              <a:rPr lang="en-GB">
                <a:solidFill>
                  <a:srgbClr val="1938A1"/>
                </a:solidFill>
              </a:rPr>
              <a:t>Name the composer/piece.</a:t>
            </a:r>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30" name="Google Shape;130;p22"/>
          <p:cNvPicPr preferRelativeResize="0"/>
          <p:nvPr/>
        </p:nvPicPr>
        <p:blipFill rotWithShape="1">
          <a:blip r:embed="rId3">
            <a:alphaModFix/>
          </a:blip>
          <a:srcRect b="0" l="0" r="0" t="0"/>
          <a:stretch/>
        </p:blipFill>
        <p:spPr>
          <a:xfrm>
            <a:off x="5833236" y="1768436"/>
            <a:ext cx="2034634" cy="2034634"/>
          </a:xfrm>
          <a:prstGeom prst="rect">
            <a:avLst/>
          </a:prstGeom>
          <a:noFill/>
          <a:ln>
            <a:noFill/>
          </a:ln>
        </p:spPr>
      </p:pic>
      <p:pic>
        <p:nvPicPr>
          <p:cNvPr id="131" name="Google Shape;131;p22" title="Eine Kline Nacht Musik .mp3">
            <a:hlinkClick r:id="rId4"/>
          </p:cNvPr>
          <p:cNvPicPr preferRelativeResize="0"/>
          <p:nvPr/>
        </p:nvPicPr>
        <p:blipFill rotWithShape="1">
          <a:blip r:embed="rId5">
            <a:alphaModFix/>
          </a:blip>
          <a:srcRect b="0" l="0" r="0" t="0"/>
          <a:stretch/>
        </p:blipFill>
        <p:spPr>
          <a:xfrm rot="164958">
            <a:off x="209000" y="4741234"/>
            <a:ext cx="299391" cy="299391"/>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38" name="Google Shape;138;p23"/>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39" name="Google Shape;139;p23"/>
          <p:cNvSpPr txBox="1"/>
          <p:nvPr>
            <p:ph idx="1" type="body"/>
          </p:nvPr>
        </p:nvSpPr>
        <p:spPr>
          <a:xfrm>
            <a:off x="1062733" y="1369220"/>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Answer:</a:t>
            </a:r>
            <a:r>
              <a:rPr lang="en-GB">
                <a:solidFill>
                  <a:srgbClr val="1938A1"/>
                </a:solidFill>
              </a:rPr>
              <a:t>  </a:t>
            </a:r>
            <a:endParaRPr/>
          </a:p>
          <a:p>
            <a:pPr indent="0" lvl="0" marL="0" rtl="0" algn="l">
              <a:lnSpc>
                <a:spcPct val="90000"/>
              </a:lnSpc>
              <a:spcBef>
                <a:spcPts val="750"/>
              </a:spcBef>
              <a:spcAft>
                <a:spcPts val="0"/>
              </a:spcAft>
              <a:buSzPts val="2700"/>
              <a:buNone/>
            </a:pPr>
            <a:r>
              <a:rPr b="1" lang="en-GB" u="sng">
                <a:solidFill>
                  <a:srgbClr val="1938A1"/>
                </a:solidFill>
              </a:rPr>
              <a:t>Composer:</a:t>
            </a:r>
            <a:r>
              <a:rPr b="1" lang="en-GB">
                <a:solidFill>
                  <a:srgbClr val="1938A1"/>
                </a:solidFill>
              </a:rPr>
              <a:t> </a:t>
            </a:r>
            <a:r>
              <a:rPr lang="en-GB">
                <a:solidFill>
                  <a:srgbClr val="1938A1"/>
                </a:solidFill>
              </a:rPr>
              <a:t>Mozart </a:t>
            </a:r>
            <a:endParaRPr>
              <a:solidFill>
                <a:srgbClr val="1938A1"/>
              </a:solidFill>
            </a:endParaRPr>
          </a:p>
          <a:p>
            <a:pPr indent="0" lvl="0" marL="0" rtl="0" algn="l">
              <a:lnSpc>
                <a:spcPct val="90000"/>
              </a:lnSpc>
              <a:spcBef>
                <a:spcPts val="750"/>
              </a:spcBef>
              <a:spcAft>
                <a:spcPts val="0"/>
              </a:spcAft>
              <a:buSzPts val="2700"/>
              <a:buNone/>
            </a:pPr>
            <a:r>
              <a:rPr b="1" lang="en-GB" u="sng">
                <a:solidFill>
                  <a:srgbClr val="1938A1"/>
                </a:solidFill>
              </a:rPr>
              <a:t>Piece:</a:t>
            </a:r>
            <a:r>
              <a:rPr lang="en-GB">
                <a:solidFill>
                  <a:srgbClr val="1938A1"/>
                </a:solidFill>
              </a:rPr>
              <a:t> Eine kleine nachtmusik</a:t>
            </a:r>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40" name="Google Shape;140;p23"/>
          <p:cNvPicPr preferRelativeResize="0"/>
          <p:nvPr/>
        </p:nvPicPr>
        <p:blipFill rotWithShape="1">
          <a:blip r:embed="rId3">
            <a:alphaModFix/>
          </a:blip>
          <a:srcRect b="0" l="0" r="0" t="0"/>
          <a:stretch/>
        </p:blipFill>
        <p:spPr>
          <a:xfrm>
            <a:off x="5833236" y="1768436"/>
            <a:ext cx="2034634" cy="2034634"/>
          </a:xfrm>
          <a:prstGeom prst="rect">
            <a:avLst/>
          </a:prstGeom>
          <a:noFill/>
          <a:ln>
            <a:noFill/>
          </a:ln>
        </p:spPr>
      </p:pic>
      <p:pic>
        <p:nvPicPr>
          <p:cNvPr id="141" name="Google Shape;141;p23" title="Eine Kline Nacht Musik .mp3">
            <a:hlinkClick r:id="rId4"/>
          </p:cNvPr>
          <p:cNvPicPr preferRelativeResize="0"/>
          <p:nvPr/>
        </p:nvPicPr>
        <p:blipFill>
          <a:blip r:embed="rId5">
            <a:alphaModFix/>
          </a:blip>
          <a:stretch>
            <a:fillRect/>
          </a:stretch>
        </p:blipFill>
        <p:spPr>
          <a:xfrm rot="164958">
            <a:off x="152400" y="4691709"/>
            <a:ext cx="299391" cy="299391"/>
          </a:xfrm>
          <a:prstGeom prst="rect">
            <a:avLst/>
          </a:prstGeom>
          <a:noFill/>
          <a:ln>
            <a:noFill/>
          </a:ln>
        </p:spPr>
      </p:pic>
      <p:pic>
        <p:nvPicPr>
          <p:cNvPr id="142" name="Google Shape;142;p23"/>
          <p:cNvPicPr preferRelativeResize="0"/>
          <p:nvPr/>
        </p:nvPicPr>
        <p:blipFill>
          <a:blip r:embed="rId6">
            <a:alphaModFix/>
          </a:blip>
          <a:stretch>
            <a:fillRect/>
          </a:stretch>
        </p:blipFill>
        <p:spPr>
          <a:xfrm>
            <a:off x="4374475" y="307325"/>
            <a:ext cx="2374640" cy="164517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49" name="Google Shape;149;p24"/>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50" name="Google Shape;150;p24"/>
          <p:cNvSpPr txBox="1"/>
          <p:nvPr>
            <p:ph idx="1" type="body"/>
          </p:nvPr>
        </p:nvSpPr>
        <p:spPr>
          <a:xfrm>
            <a:off x="1062733" y="1369220"/>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Question</a:t>
            </a:r>
            <a:r>
              <a:rPr lang="en-GB">
                <a:solidFill>
                  <a:srgbClr val="1938A1"/>
                </a:solidFill>
              </a:rPr>
              <a:t>:  </a:t>
            </a:r>
            <a:endParaRPr/>
          </a:p>
          <a:p>
            <a:pPr indent="0" lvl="0" marL="0" rtl="0" algn="l">
              <a:lnSpc>
                <a:spcPct val="90000"/>
              </a:lnSpc>
              <a:spcBef>
                <a:spcPts val="750"/>
              </a:spcBef>
              <a:spcAft>
                <a:spcPts val="0"/>
              </a:spcAft>
              <a:buSzPts val="2700"/>
              <a:buNone/>
            </a:pPr>
            <a:r>
              <a:rPr lang="en-GB">
                <a:solidFill>
                  <a:srgbClr val="1938A1"/>
                </a:solidFill>
              </a:rPr>
              <a:t>Name the composer/piece.</a:t>
            </a:r>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51" name="Google Shape;151;p24"/>
          <p:cNvPicPr preferRelativeResize="0"/>
          <p:nvPr/>
        </p:nvPicPr>
        <p:blipFill rotWithShape="1">
          <a:blip r:embed="rId3">
            <a:alphaModFix/>
          </a:blip>
          <a:srcRect b="0" l="0" r="0" t="0"/>
          <a:stretch/>
        </p:blipFill>
        <p:spPr>
          <a:xfrm>
            <a:off x="5833236" y="1768436"/>
            <a:ext cx="2034634" cy="2034634"/>
          </a:xfrm>
          <a:prstGeom prst="rect">
            <a:avLst/>
          </a:prstGeom>
          <a:noFill/>
          <a:ln>
            <a:noFill/>
          </a:ln>
        </p:spPr>
      </p:pic>
      <p:pic>
        <p:nvPicPr>
          <p:cNvPr descr="Malta International Arts Festival &#10;6 July 2019&#10;&#10;Tan Dun's hypnotic three-movement Water Concerto uses water as a musical instrument – featuring the Malta Philharmonic Orchestra and Chinese percussionist Beibei Wang in lead role under the direction of conductor Pavel Šnajdr. Co-organised by the China Cultural Centre in Malta. &#10;&#10;Video by Kevin Kiomall" id="152" name="Google Shape;152;p24" title="Water Concerto - Tan Dun">
            <a:hlinkClick r:id="rId4"/>
          </p:cNvPr>
          <p:cNvPicPr preferRelativeResize="0"/>
          <p:nvPr/>
        </p:nvPicPr>
        <p:blipFill>
          <a:blip r:embed="rId5">
            <a:alphaModFix/>
          </a:blip>
          <a:stretch>
            <a:fillRect/>
          </a:stretch>
        </p:blipFill>
        <p:spPr>
          <a:xfrm>
            <a:off x="8221400" y="3684874"/>
            <a:ext cx="850975" cy="47867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807365" y="1663809"/>
            <a:ext cx="7924800" cy="2875500"/>
          </a:xfrm>
          <a:prstGeom prst="rect">
            <a:avLst/>
          </a:prstGeom>
          <a:noFill/>
          <a:ln>
            <a:noFill/>
          </a:ln>
        </p:spPr>
        <p:txBody>
          <a:bodyPr anchorCtr="0" anchor="b" bIns="0" lIns="0" spcFirstLastPara="1" rIns="0" wrap="square" tIns="0">
            <a:noAutofit/>
          </a:bodyPr>
          <a:lstStyle/>
          <a:p>
            <a:pPr indent="0" lvl="0" marL="0" marR="0" rtl="0" algn="ctr">
              <a:lnSpc>
                <a:spcPct val="150000"/>
              </a:lnSpc>
              <a:spcBef>
                <a:spcPts val="0"/>
              </a:spcBef>
              <a:spcAft>
                <a:spcPts val="0"/>
              </a:spcAft>
              <a:buClr>
                <a:srgbClr val="0B1944"/>
              </a:buClr>
              <a:buSzPts val="6600"/>
              <a:buFont typeface="Calibri"/>
              <a:buNone/>
            </a:pPr>
            <a:r>
              <a:t/>
            </a:r>
            <a:endParaRPr b="1" i="0" sz="6600" u="none" cap="none" strike="noStrike">
              <a:solidFill>
                <a:srgbClr val="0F2669"/>
              </a:solidFill>
              <a:latin typeface="Calibri"/>
              <a:ea typeface="Calibri"/>
              <a:cs typeface="Calibri"/>
              <a:sym typeface="Calibri"/>
            </a:endParaRPr>
          </a:p>
        </p:txBody>
      </p:sp>
      <p:sp>
        <p:nvSpPr>
          <p:cNvPr id="159" name="Google Shape;159;p25"/>
          <p:cNvSpPr txBox="1"/>
          <p:nvPr>
            <p:ph type="title"/>
          </p:nvPr>
        </p:nvSpPr>
        <p:spPr>
          <a:xfrm>
            <a:off x="1089061" y="6637"/>
            <a:ext cx="7614300" cy="12012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1938A1"/>
              </a:buClr>
              <a:buSzPts val="3300"/>
              <a:buFont typeface="Calibri"/>
              <a:buNone/>
            </a:pPr>
            <a:br>
              <a:rPr lang="en-GB">
                <a:solidFill>
                  <a:srgbClr val="1938A1"/>
                </a:solidFill>
              </a:rPr>
            </a:br>
            <a:endParaRPr>
              <a:solidFill>
                <a:srgbClr val="1938A1"/>
              </a:solidFill>
            </a:endParaRPr>
          </a:p>
        </p:txBody>
      </p:sp>
      <p:sp>
        <p:nvSpPr>
          <p:cNvPr id="160" name="Google Shape;160;p25"/>
          <p:cNvSpPr txBox="1"/>
          <p:nvPr>
            <p:ph idx="1" type="body"/>
          </p:nvPr>
        </p:nvSpPr>
        <p:spPr>
          <a:xfrm>
            <a:off x="583958" y="384294"/>
            <a:ext cx="7614300" cy="3170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700"/>
              <a:buNone/>
            </a:pPr>
            <a:r>
              <a:rPr b="1" lang="en-GB">
                <a:solidFill>
                  <a:srgbClr val="1938A1"/>
                </a:solidFill>
              </a:rPr>
              <a:t>Answer:</a:t>
            </a:r>
            <a:r>
              <a:rPr lang="en-GB">
                <a:solidFill>
                  <a:srgbClr val="1938A1"/>
                </a:solidFill>
              </a:rPr>
              <a:t>  </a:t>
            </a:r>
            <a:endParaRPr/>
          </a:p>
          <a:p>
            <a:pPr indent="0" lvl="0" marL="0" rtl="0" algn="l">
              <a:lnSpc>
                <a:spcPct val="90000"/>
              </a:lnSpc>
              <a:spcBef>
                <a:spcPts val="750"/>
              </a:spcBef>
              <a:spcAft>
                <a:spcPts val="0"/>
              </a:spcAft>
              <a:buSzPts val="2700"/>
              <a:buNone/>
            </a:pPr>
            <a:r>
              <a:rPr b="1" lang="en-GB" u="sng">
                <a:solidFill>
                  <a:srgbClr val="1938A1"/>
                </a:solidFill>
              </a:rPr>
              <a:t>Composer:</a:t>
            </a:r>
            <a:r>
              <a:rPr b="1" lang="en-GB">
                <a:solidFill>
                  <a:srgbClr val="1938A1"/>
                </a:solidFill>
              </a:rPr>
              <a:t> </a:t>
            </a:r>
            <a:r>
              <a:rPr lang="en-GB">
                <a:solidFill>
                  <a:srgbClr val="1938A1"/>
                </a:solidFill>
              </a:rPr>
              <a:t>Tan Dun</a:t>
            </a:r>
            <a:endParaRPr>
              <a:solidFill>
                <a:srgbClr val="1938A1"/>
              </a:solidFill>
            </a:endParaRPr>
          </a:p>
          <a:p>
            <a:pPr indent="0" lvl="0" marL="0" rtl="0" algn="l">
              <a:lnSpc>
                <a:spcPct val="90000"/>
              </a:lnSpc>
              <a:spcBef>
                <a:spcPts val="750"/>
              </a:spcBef>
              <a:spcAft>
                <a:spcPts val="0"/>
              </a:spcAft>
              <a:buSzPts val="2700"/>
              <a:buNone/>
            </a:pPr>
            <a:r>
              <a:rPr b="1" lang="en-GB" u="sng">
                <a:solidFill>
                  <a:srgbClr val="1938A1"/>
                </a:solidFill>
              </a:rPr>
              <a:t>Piece:</a:t>
            </a:r>
            <a:r>
              <a:rPr lang="en-GB">
                <a:solidFill>
                  <a:srgbClr val="1938A1"/>
                </a:solidFill>
              </a:rPr>
              <a:t> Water Concerto</a:t>
            </a:r>
            <a:endParaRPr/>
          </a:p>
          <a:p>
            <a:pPr indent="0" lvl="0" marL="0" rtl="0" algn="l">
              <a:lnSpc>
                <a:spcPct val="90000"/>
              </a:lnSpc>
              <a:spcBef>
                <a:spcPts val="750"/>
              </a:spcBef>
              <a:spcAft>
                <a:spcPts val="0"/>
              </a:spcAft>
              <a:buSzPts val="2700"/>
              <a:buNone/>
            </a:pPr>
            <a:r>
              <a:t/>
            </a:r>
            <a:endParaRPr>
              <a:solidFill>
                <a:srgbClr val="1938A1"/>
              </a:solidFill>
            </a:endParaRPr>
          </a:p>
          <a:p>
            <a:pPr indent="0" lvl="0" marL="0" rtl="0" algn="l">
              <a:lnSpc>
                <a:spcPct val="90000"/>
              </a:lnSpc>
              <a:spcBef>
                <a:spcPts val="750"/>
              </a:spcBef>
              <a:spcAft>
                <a:spcPts val="0"/>
              </a:spcAft>
              <a:buSzPts val="2700"/>
              <a:buNone/>
            </a:pPr>
            <a:r>
              <a:t/>
            </a:r>
            <a:endParaRPr>
              <a:solidFill>
                <a:srgbClr val="1938A1"/>
              </a:solidFill>
            </a:endParaRPr>
          </a:p>
        </p:txBody>
      </p:sp>
      <p:pic>
        <p:nvPicPr>
          <p:cNvPr id="161" name="Google Shape;161;p25"/>
          <p:cNvPicPr preferRelativeResize="0"/>
          <p:nvPr/>
        </p:nvPicPr>
        <p:blipFill rotWithShape="1">
          <a:blip r:embed="rId3">
            <a:alphaModFix/>
          </a:blip>
          <a:srcRect b="0" l="0" r="0" t="0"/>
          <a:stretch/>
        </p:blipFill>
        <p:spPr>
          <a:xfrm>
            <a:off x="7201186" y="1519761"/>
            <a:ext cx="2034634" cy="2034634"/>
          </a:xfrm>
          <a:prstGeom prst="rect">
            <a:avLst/>
          </a:prstGeom>
          <a:noFill/>
          <a:ln>
            <a:noFill/>
          </a:ln>
        </p:spPr>
      </p:pic>
      <p:pic>
        <p:nvPicPr>
          <p:cNvPr id="162" name="Google Shape;162;p25"/>
          <p:cNvPicPr preferRelativeResize="0"/>
          <p:nvPr/>
        </p:nvPicPr>
        <p:blipFill>
          <a:blip r:embed="rId4">
            <a:alphaModFix/>
          </a:blip>
          <a:stretch>
            <a:fillRect/>
          </a:stretch>
        </p:blipFill>
        <p:spPr>
          <a:xfrm>
            <a:off x="583950" y="2373412"/>
            <a:ext cx="2188575" cy="1456283"/>
          </a:xfrm>
          <a:prstGeom prst="rect">
            <a:avLst/>
          </a:prstGeom>
          <a:noFill/>
          <a:ln>
            <a:noFill/>
          </a:ln>
        </p:spPr>
      </p:pic>
      <p:pic>
        <p:nvPicPr>
          <p:cNvPr descr="Malta International Arts Festival &#10;6 July 2019&#10;&#10;Tan Dun's hypnotic three-movement Water Concerto uses water as a musical instrument – featuring the Malta Philharmonic Orchestra and Chinese percussionist Beibei Wang in lead role under the direction of conductor Pavel Šnajdr. Co-organised by the China Cultural Centre in Malta. &#10;&#10;Video by Kevin Kiomall" id="163" name="Google Shape;163;p25" title="Water Concerto - Tan Dun">
            <a:hlinkClick r:id="rId5"/>
          </p:cNvPr>
          <p:cNvPicPr preferRelativeResize="0"/>
          <p:nvPr/>
        </p:nvPicPr>
        <p:blipFill>
          <a:blip r:embed="rId6">
            <a:alphaModFix/>
          </a:blip>
          <a:stretch>
            <a:fillRect/>
          </a:stretch>
        </p:blipFill>
        <p:spPr>
          <a:xfrm>
            <a:off x="3428550" y="2134000"/>
            <a:ext cx="3854425" cy="21681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nvSpPr>
        <p:spPr>
          <a:xfrm>
            <a:off x="1089061" y="4474940"/>
            <a:ext cx="2923200" cy="230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8AC00"/>
              </a:buClr>
              <a:buSzPts val="1000"/>
              <a:buFont typeface="Arial"/>
              <a:buNone/>
            </a:pPr>
            <a:r>
              <a:t/>
            </a:r>
            <a:endParaRPr b="0" i="0" sz="1000" u="none" cap="none" strike="noStrike">
              <a:solidFill>
                <a:srgbClr val="444444"/>
              </a:solidFill>
              <a:latin typeface="Arial"/>
              <a:ea typeface="Arial"/>
              <a:cs typeface="Arial"/>
              <a:sym typeface="Arial"/>
            </a:endParaRPr>
          </a:p>
        </p:txBody>
      </p:sp>
      <p:sp>
        <p:nvSpPr>
          <p:cNvPr id="169" name="Google Shape;169;p26"/>
          <p:cNvSpPr/>
          <p:nvPr/>
        </p:nvSpPr>
        <p:spPr>
          <a:xfrm>
            <a:off x="3013150" y="2571750"/>
            <a:ext cx="3429900" cy="124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lang="en-GB" sz="2800">
                <a:solidFill>
                  <a:schemeClr val="dk1"/>
                </a:solidFill>
              </a:rPr>
              <a:t>Anoushka Shankar</a:t>
            </a:r>
            <a:endParaRPr b="1"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lang="en-GB" sz="2800">
                <a:solidFill>
                  <a:schemeClr val="dk1"/>
                </a:solidFill>
              </a:rPr>
              <a:t>Autumn Term 2025</a:t>
            </a:r>
            <a:endParaRPr sz="2800">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i="1" lang="en-GB" sz="2800">
                <a:solidFill>
                  <a:schemeClr val="accent2"/>
                </a:solidFill>
              </a:rPr>
              <a:t>1981 - Current</a:t>
            </a:r>
            <a:r>
              <a:rPr b="1" i="1" lang="en-GB" sz="2800">
                <a:solidFill>
                  <a:schemeClr val="accent2"/>
                </a:solidFill>
              </a:rPr>
              <a:t> </a:t>
            </a:r>
            <a:endParaRPr b="1" i="1" sz="2800">
              <a:solidFill>
                <a:schemeClr val="accent2"/>
              </a:solidFill>
            </a:endParaRPr>
          </a:p>
          <a:p>
            <a:pPr indent="0" lvl="0" marL="0" marR="0" rtl="0" algn="ctr">
              <a:lnSpc>
                <a:spcPct val="100000"/>
              </a:lnSpc>
              <a:spcBef>
                <a:spcPts val="0"/>
              </a:spcBef>
              <a:spcAft>
                <a:spcPts val="0"/>
              </a:spcAft>
              <a:buClr>
                <a:srgbClr val="000000"/>
              </a:buClr>
              <a:buSzPts val="2800"/>
              <a:buFont typeface="Arial"/>
              <a:buNone/>
            </a:pPr>
            <a:r>
              <a:t/>
            </a:r>
            <a:endParaRPr b="1" i="1" sz="2800">
              <a:solidFill>
                <a:schemeClr val="accent2"/>
              </a:solidFill>
            </a:endParaRPr>
          </a:p>
        </p:txBody>
      </p:sp>
      <p:pic>
        <p:nvPicPr>
          <p:cNvPr id="170" name="Google Shape;170;p26" title="Screenshot 2025-09-02 08.59.07.png"/>
          <p:cNvPicPr preferRelativeResize="0"/>
          <p:nvPr/>
        </p:nvPicPr>
        <p:blipFill>
          <a:blip r:embed="rId3">
            <a:alphaModFix/>
          </a:blip>
          <a:stretch>
            <a:fillRect/>
          </a:stretch>
        </p:blipFill>
        <p:spPr>
          <a:xfrm>
            <a:off x="508075" y="2349900"/>
            <a:ext cx="2355600" cy="1585325"/>
          </a:xfrm>
          <a:prstGeom prst="rect">
            <a:avLst/>
          </a:prstGeom>
          <a:noFill/>
          <a:ln>
            <a:noFill/>
          </a:ln>
        </p:spPr>
      </p:pic>
      <p:pic>
        <p:nvPicPr>
          <p:cNvPr id="171" name="Google Shape;171;p26" title="Screenshot 2025-09-02 08.59.50.png"/>
          <p:cNvPicPr preferRelativeResize="0"/>
          <p:nvPr/>
        </p:nvPicPr>
        <p:blipFill>
          <a:blip r:embed="rId4">
            <a:alphaModFix/>
          </a:blip>
          <a:stretch>
            <a:fillRect/>
          </a:stretch>
        </p:blipFill>
        <p:spPr>
          <a:xfrm>
            <a:off x="6716400" y="1988775"/>
            <a:ext cx="2220250" cy="217172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